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38" r:id="rId1"/>
    <p:sldMasterId id="2147483752" r:id="rId2"/>
  </p:sldMasterIdLst>
  <p:notesMasterIdLst>
    <p:notesMasterId r:id="rId43"/>
  </p:notesMasterIdLst>
  <p:handoutMasterIdLst>
    <p:handoutMasterId r:id="rId44"/>
  </p:handoutMasterIdLst>
  <p:sldIdLst>
    <p:sldId id="864" r:id="rId3"/>
    <p:sldId id="935" r:id="rId4"/>
    <p:sldId id="937" r:id="rId5"/>
    <p:sldId id="922" r:id="rId6"/>
    <p:sldId id="927" r:id="rId7"/>
    <p:sldId id="895" r:id="rId8"/>
    <p:sldId id="824" r:id="rId9"/>
    <p:sldId id="811" r:id="rId10"/>
    <p:sldId id="609" r:id="rId11"/>
    <p:sldId id="929" r:id="rId12"/>
    <p:sldId id="931" r:id="rId13"/>
    <p:sldId id="859" r:id="rId14"/>
    <p:sldId id="862" r:id="rId15"/>
    <p:sldId id="928" r:id="rId16"/>
    <p:sldId id="896" r:id="rId17"/>
    <p:sldId id="866" r:id="rId18"/>
    <p:sldId id="792" r:id="rId19"/>
    <p:sldId id="899" r:id="rId20"/>
    <p:sldId id="898" r:id="rId21"/>
    <p:sldId id="934" r:id="rId22"/>
    <p:sldId id="897" r:id="rId23"/>
    <p:sldId id="812" r:id="rId24"/>
    <p:sldId id="903" r:id="rId25"/>
    <p:sldId id="932" r:id="rId26"/>
    <p:sldId id="942" r:id="rId27"/>
    <p:sldId id="943" r:id="rId28"/>
    <p:sldId id="944" r:id="rId29"/>
    <p:sldId id="945" r:id="rId30"/>
    <p:sldId id="930" r:id="rId31"/>
    <p:sldId id="954" r:id="rId32"/>
    <p:sldId id="955" r:id="rId33"/>
    <p:sldId id="956" r:id="rId34"/>
    <p:sldId id="957" r:id="rId35"/>
    <p:sldId id="949" r:id="rId36"/>
    <p:sldId id="965" r:id="rId37"/>
    <p:sldId id="960" r:id="rId38"/>
    <p:sldId id="964" r:id="rId39"/>
    <p:sldId id="962" r:id="rId40"/>
    <p:sldId id="963" r:id="rId41"/>
    <p:sldId id="863" r:id="rId42"/>
  </p:sldIdLst>
  <p:sldSz cx="12192000" cy="6858000"/>
  <p:notesSz cx="7019925" cy="9305925"/>
  <p:embeddedFontLst>
    <p:embeddedFont>
      <p:font typeface="HelveticaNeue LT 95 Black" panose="020B0904020202020204" pitchFamily="34" charset="0"/>
      <p:bold r:id="rId45"/>
      <p:boldItalic r:id="rId46"/>
    </p:embeddedFont>
    <p:embeddedFont>
      <p:font typeface="Calibri" panose="020F0502020204030204" pitchFamily="34" charset="0"/>
      <p:regular r:id="rId47"/>
      <p:bold r:id="rId48"/>
      <p:italic r:id="rId49"/>
      <p:boldItalic r:id="rId50"/>
    </p:embeddedFont>
    <p:embeddedFont>
      <p:font typeface="HelveticaNeue LT 47 LightCn" panose="020B0406020202030204" pitchFamily="34" charset="0"/>
      <p:regular r:id="rId51"/>
      <p:italic r:id="rId52"/>
    </p:embeddedFont>
    <p:embeddedFont>
      <p:font typeface="HelveticaNeue LT 65 Medium" panose="020B0604020202020204" pitchFamily="34" charset="0"/>
      <p:regular r:id="rId53"/>
      <p:bold r:id="rId54"/>
      <p:italic r:id="rId55"/>
      <p:boldItalic r:id="rId56"/>
    </p:embeddedFont>
    <p:embeddedFont>
      <p:font typeface="Helvetica" panose="020B0604020202020204" pitchFamily="34" charset="0"/>
      <p:regular r:id="rId57"/>
      <p:bold r:id="rId58"/>
      <p:italic r:id="rId59"/>
      <p:boldItalic r:id="rId60"/>
    </p:embeddedFont>
    <p:embeddedFont>
      <p:font typeface="HelveticaNeue LT 57 Cn" panose="020B0506030502030204" pitchFamily="34" charset="0"/>
      <p:regular r:id="rId61"/>
      <p:bold r:id="rId62"/>
      <p:italic r:id="rId63"/>
      <p:boldItalic r:id="rId64"/>
    </p:embeddedFont>
    <p:embeddedFont>
      <p:font typeface="HelveticaNeue LT 45 Light" panose="020B0403020202020204" pitchFamily="34" charset="0"/>
      <p:regular r:id="rId65"/>
      <p:italic r:id="rId66"/>
    </p:embeddedFont>
    <p:embeddedFont>
      <p:font typeface="HelveticaNeue LT 55 Roman" panose="020B0604020202020204" pitchFamily="34" charset="0"/>
      <p:regular r:id="rId67"/>
      <p:bold r:id="rId68"/>
      <p:italic r:id="rId69"/>
      <p:boldItalic r:id="rId7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4" pos="7008" userDrawn="1">
          <p15:clr>
            <a:srgbClr val="A4A3A4"/>
          </p15:clr>
        </p15:guide>
        <p15:guide id="6" orient="horz" pos="3168" userDrawn="1">
          <p15:clr>
            <a:srgbClr val="A4A3A4"/>
          </p15:clr>
        </p15:guide>
        <p15:guide id="7" orient="horz" pos="3072" userDrawn="1">
          <p15:clr>
            <a:srgbClr val="A4A3A4"/>
          </p15:clr>
        </p15:guide>
        <p15:guide id="8" orient="horz" pos="3864" userDrawn="1">
          <p15:clr>
            <a:srgbClr val="A4A3A4"/>
          </p15:clr>
        </p15:guide>
        <p15:guide id="9" pos="4152" userDrawn="1">
          <p15:clr>
            <a:srgbClr val="A4A3A4"/>
          </p15:clr>
        </p15:guide>
        <p15:guide id="10" pos="4704" userDrawn="1">
          <p15:clr>
            <a:srgbClr val="A4A3A4"/>
          </p15:clr>
        </p15:guide>
        <p15:guide id="11" orient="horz" pos="528" userDrawn="1">
          <p15:clr>
            <a:srgbClr val="A4A3A4"/>
          </p15:clr>
        </p15:guide>
        <p15:guide id="12" orient="horz" pos="16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C0C0"/>
    <a:srgbClr val="00B6E3"/>
    <a:srgbClr val="F60AFF"/>
    <a:srgbClr val="760000"/>
    <a:srgbClr val="F79D7F"/>
    <a:srgbClr val="F3CAAC"/>
    <a:srgbClr val="F03237"/>
    <a:srgbClr val="A203DF"/>
    <a:srgbClr val="EF3238"/>
    <a:srgbClr val="0AE7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495" autoAdjust="0"/>
    <p:restoredTop sz="96866" autoAdjust="0"/>
  </p:normalViewPr>
  <p:slideViewPr>
    <p:cSldViewPr snapToGrid="0" showGuides="1">
      <p:cViewPr>
        <p:scale>
          <a:sx n="110" d="100"/>
          <a:sy n="110" d="100"/>
        </p:scale>
        <p:origin x="348" y="522"/>
      </p:cViewPr>
      <p:guideLst>
        <p:guide pos="3840"/>
        <p:guide pos="7008"/>
        <p:guide orient="horz" pos="3168"/>
        <p:guide orient="horz" pos="3072"/>
        <p:guide orient="horz" pos="3864"/>
        <p:guide pos="4152"/>
        <p:guide pos="4704"/>
        <p:guide orient="horz" pos="528"/>
        <p:guide orient="horz" pos="1656"/>
      </p:guideLst>
    </p:cSldViewPr>
  </p:slideViewPr>
  <p:notesTextViewPr>
    <p:cViewPr>
      <p:scale>
        <a:sx n="3" d="2"/>
        <a:sy n="3" d="2"/>
      </p:scale>
      <p:origin x="0" y="0"/>
    </p:cViewPr>
  </p:notesTextViewPr>
  <p:sorterViewPr>
    <p:cViewPr varScale="1">
      <p:scale>
        <a:sx n="1" d="1"/>
        <a:sy n="1" d="1"/>
      </p:scale>
      <p:origin x="0" y="-534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font" Target="fonts/font19.fntdata"/><Relationship Id="rId68" Type="http://schemas.openxmlformats.org/officeDocument/2006/relationships/font" Target="fonts/font24.fntdata"/><Relationship Id="rId7" Type="http://schemas.openxmlformats.org/officeDocument/2006/relationships/slide" Target="slides/slide5.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font" Target="fonts/font22.fntdata"/><Relationship Id="rId7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5.fntdata"/><Relationship Id="rId57" Type="http://schemas.openxmlformats.org/officeDocument/2006/relationships/font" Target="fonts/font13.fntdata"/><Relationship Id="rId61" Type="http://schemas.openxmlformats.org/officeDocument/2006/relationships/font" Target="fonts/font1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handoutMaster" Target="handoutMasters/handout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font" Target="fonts/font21.fntdata"/><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font" Target="fonts/font20.fntdata"/><Relationship Id="rId69" Type="http://schemas.openxmlformats.org/officeDocument/2006/relationships/font" Target="fonts/font25.fntdata"/><Relationship Id="rId8" Type="http://schemas.openxmlformats.org/officeDocument/2006/relationships/slide" Target="slides/slide6.xml"/><Relationship Id="rId51" Type="http://schemas.openxmlformats.org/officeDocument/2006/relationships/font" Target="fonts/font7.fntdata"/><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font" Target="fonts/font23.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0.fntdata"/><Relationship Id="rId62" Type="http://schemas.openxmlformats.org/officeDocument/2006/relationships/font" Target="fonts/font18.fntdata"/><Relationship Id="rId70" Type="http://schemas.openxmlformats.org/officeDocument/2006/relationships/font" Target="fonts/font26.fntdata"/><Relationship Id="rId1" Type="http://schemas.openxmlformats.org/officeDocument/2006/relationships/slideMaster" Target="slideMasters/slideMaster1.xml"/><Relationship Id="rId6" Type="http://schemas.openxmlformats.org/officeDocument/2006/relationships/slide" Target="slides/slide4.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2" Type="http://schemas.openxmlformats.org/officeDocument/2006/relationships/oleObject" Target="../embeddings/oleObject2.bin"/><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Projected  Somerville High</a:t>
            </a:r>
            <a:r>
              <a:rPr lang="en-US" baseline="0"/>
              <a:t> School </a:t>
            </a:r>
            <a:r>
              <a:rPr lang="en-US"/>
              <a:t>Debt Service - Annual Payments</a:t>
            </a:r>
          </a:p>
        </c:rich>
      </c:tx>
      <c:overlay val="0"/>
    </c:title>
    <c:autoTitleDeleted val="0"/>
    <c:plotArea>
      <c:layout/>
      <c:barChart>
        <c:barDir val="col"/>
        <c:grouping val="clustered"/>
        <c:varyColors val="0"/>
        <c:ser>
          <c:idx val="0"/>
          <c:order val="0"/>
          <c:tx>
            <c:strRef>
              <c:f>'[Projected debt service detail.xlsx]Sheet1'!$B$2</c:f>
              <c:strCache>
                <c:ptCount val="1"/>
                <c:pt idx="0">
                  <c:v>Projected  Debt Service</c:v>
                </c:pt>
              </c:strCache>
            </c:strRef>
          </c:tx>
          <c:spPr>
            <a:ln w="28575">
              <a:noFill/>
            </a:ln>
          </c:spPr>
          <c:invertIfNegative val="0"/>
          <c:dLbls>
            <c:dLbl>
              <c:idx val="5"/>
              <c:layout>
                <c:manualLayout>
                  <c:x val="-3.6208523440510836E-2"/>
                  <c:y val="2.4087693887276211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3.3222510356998837E-2"/>
                  <c:y val="5.5128118580112506E-4"/>
                </c:manualLayout>
              </c:layout>
              <c:showLegendKey val="0"/>
              <c:showVal val="1"/>
              <c:showCatName val="0"/>
              <c:showSerName val="0"/>
              <c:showPercent val="0"/>
              <c:showBubbleSize val="0"/>
              <c:extLst>
                <c:ext xmlns:c15="http://schemas.microsoft.com/office/drawing/2012/chart" uri="{CE6537A1-D6FC-4f65-9D91-7224C49458BB}"/>
              </c:extLst>
            </c:dLbl>
            <c:dLbl>
              <c:idx val="7"/>
              <c:layout>
                <c:manualLayout>
                  <c:x val="-3.2573291647817831E-2"/>
                  <c:y val="2.0406091168442826E-3"/>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3.4910086022148817E-2"/>
                  <c:y val="1.311075521359793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200" b="1"/>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'[Projected debt service detail.xlsx]Sheet1'!$A$3:$A$39</c:f>
              <c:numCache>
                <c:formatCode>General</c:formatCode>
                <c:ptCount val="37"/>
                <c:pt idx="0">
                  <c:v>2018</c:v>
                </c:pt>
                <c:pt idx="1">
                  <c:v>2019</c:v>
                </c:pt>
                <c:pt idx="2">
                  <c:v>2020</c:v>
                </c:pt>
                <c:pt idx="3">
                  <c:v>2021</c:v>
                </c:pt>
                <c:pt idx="4">
                  <c:v>2022</c:v>
                </c:pt>
                <c:pt idx="5">
                  <c:v>2023</c:v>
                </c:pt>
                <c:pt idx="6">
                  <c:v>2024</c:v>
                </c:pt>
                <c:pt idx="7">
                  <c:v>2025</c:v>
                </c:pt>
                <c:pt idx="8">
                  <c:v>2026</c:v>
                </c:pt>
                <c:pt idx="9">
                  <c:v>2027</c:v>
                </c:pt>
                <c:pt idx="10">
                  <c:v>2028</c:v>
                </c:pt>
                <c:pt idx="11">
                  <c:v>2029</c:v>
                </c:pt>
                <c:pt idx="12">
                  <c:v>2030</c:v>
                </c:pt>
                <c:pt idx="13">
                  <c:v>2031</c:v>
                </c:pt>
                <c:pt idx="14">
                  <c:v>2032</c:v>
                </c:pt>
                <c:pt idx="15">
                  <c:v>2033</c:v>
                </c:pt>
                <c:pt idx="16">
                  <c:v>2034</c:v>
                </c:pt>
                <c:pt idx="17">
                  <c:v>2035</c:v>
                </c:pt>
                <c:pt idx="18">
                  <c:v>2036</c:v>
                </c:pt>
                <c:pt idx="19">
                  <c:v>2037</c:v>
                </c:pt>
                <c:pt idx="20">
                  <c:v>2038</c:v>
                </c:pt>
                <c:pt idx="21">
                  <c:v>2039</c:v>
                </c:pt>
                <c:pt idx="22">
                  <c:v>2040</c:v>
                </c:pt>
                <c:pt idx="23">
                  <c:v>2041</c:v>
                </c:pt>
                <c:pt idx="24">
                  <c:v>2042</c:v>
                </c:pt>
                <c:pt idx="25">
                  <c:v>2043</c:v>
                </c:pt>
                <c:pt idx="26">
                  <c:v>2044</c:v>
                </c:pt>
                <c:pt idx="27">
                  <c:v>2045</c:v>
                </c:pt>
                <c:pt idx="28">
                  <c:v>2046</c:v>
                </c:pt>
                <c:pt idx="29">
                  <c:v>2047</c:v>
                </c:pt>
                <c:pt idx="30">
                  <c:v>2048</c:v>
                </c:pt>
                <c:pt idx="31">
                  <c:v>2049</c:v>
                </c:pt>
                <c:pt idx="32">
                  <c:v>2050</c:v>
                </c:pt>
                <c:pt idx="33">
                  <c:v>2051</c:v>
                </c:pt>
                <c:pt idx="34">
                  <c:v>2052</c:v>
                </c:pt>
                <c:pt idx="35">
                  <c:v>2053</c:v>
                </c:pt>
                <c:pt idx="36">
                  <c:v>2054</c:v>
                </c:pt>
              </c:numCache>
            </c:numRef>
          </c:cat>
          <c:val>
            <c:numRef>
              <c:f>'[Projected debt service detail.xlsx]Sheet1'!$B$3:$B$39</c:f>
              <c:numCache>
                <c:formatCode>#,##0</c:formatCode>
                <c:ptCount val="37"/>
                <c:pt idx="0">
                  <c:v>68000</c:v>
                </c:pt>
                <c:pt idx="1">
                  <c:v>290000</c:v>
                </c:pt>
                <c:pt idx="2">
                  <c:v>658000</c:v>
                </c:pt>
                <c:pt idx="3">
                  <c:v>1398000</c:v>
                </c:pt>
                <c:pt idx="4">
                  <c:v>2370500</c:v>
                </c:pt>
                <c:pt idx="5">
                  <c:v>3731500</c:v>
                </c:pt>
                <c:pt idx="6">
                  <c:v>5400750</c:v>
                </c:pt>
                <c:pt idx="7">
                  <c:v>7405750</c:v>
                </c:pt>
                <c:pt idx="8">
                  <c:v>8664500</c:v>
                </c:pt>
                <c:pt idx="9">
                  <c:v>8740250</c:v>
                </c:pt>
                <c:pt idx="10">
                  <c:v>8742000</c:v>
                </c:pt>
                <c:pt idx="11">
                  <c:v>8742250</c:v>
                </c:pt>
                <c:pt idx="12">
                  <c:v>8750750</c:v>
                </c:pt>
                <c:pt idx="13">
                  <c:v>8746750</c:v>
                </c:pt>
                <c:pt idx="14">
                  <c:v>8745500</c:v>
                </c:pt>
                <c:pt idx="15">
                  <c:v>8741500</c:v>
                </c:pt>
                <c:pt idx="16">
                  <c:v>8749500</c:v>
                </c:pt>
                <c:pt idx="17">
                  <c:v>8748500</c:v>
                </c:pt>
                <c:pt idx="18">
                  <c:v>8738500</c:v>
                </c:pt>
                <c:pt idx="19">
                  <c:v>8754500</c:v>
                </c:pt>
                <c:pt idx="20">
                  <c:v>8739750</c:v>
                </c:pt>
                <c:pt idx="21">
                  <c:v>8745250</c:v>
                </c:pt>
                <c:pt idx="22">
                  <c:v>8744500</c:v>
                </c:pt>
                <c:pt idx="23">
                  <c:v>8727250</c:v>
                </c:pt>
                <c:pt idx="24">
                  <c:v>8747750</c:v>
                </c:pt>
                <c:pt idx="25">
                  <c:v>8740500</c:v>
                </c:pt>
                <c:pt idx="26">
                  <c:v>8755250</c:v>
                </c:pt>
                <c:pt idx="27">
                  <c:v>8745250</c:v>
                </c:pt>
                <c:pt idx="28">
                  <c:v>8746000</c:v>
                </c:pt>
                <c:pt idx="29">
                  <c:v>8746250</c:v>
                </c:pt>
                <c:pt idx="30">
                  <c:v>8515250</c:v>
                </c:pt>
                <c:pt idx="31">
                  <c:v>7778250</c:v>
                </c:pt>
                <c:pt idx="32">
                  <c:v>7086750</c:v>
                </c:pt>
                <c:pt idx="33">
                  <c:v>6343000</c:v>
                </c:pt>
                <c:pt idx="34">
                  <c:v>4711000</c:v>
                </c:pt>
                <c:pt idx="35">
                  <c:v>1901250</c:v>
                </c:pt>
                <c:pt idx="36">
                  <c:v>126000</c:v>
                </c:pt>
              </c:numCache>
            </c:numRef>
          </c:val>
          <c:extLst xmlns:c16r2="http://schemas.microsoft.com/office/drawing/2015/06/chart">
            <c:ext xmlns:c16="http://schemas.microsoft.com/office/drawing/2014/chart" uri="{C3380CC4-5D6E-409C-BE32-E72D297353CC}">
              <c16:uniqueId val="{00000000-E0B1-4864-8252-7C96B85F6E94}"/>
            </c:ext>
          </c:extLst>
        </c:ser>
        <c:dLbls>
          <c:showLegendKey val="0"/>
          <c:showVal val="0"/>
          <c:showCatName val="0"/>
          <c:showSerName val="0"/>
          <c:showPercent val="0"/>
          <c:showBubbleSize val="0"/>
        </c:dLbls>
        <c:gapWidth val="150"/>
        <c:axId val="295138048"/>
        <c:axId val="295138832"/>
      </c:barChart>
      <c:catAx>
        <c:axId val="295138048"/>
        <c:scaling>
          <c:orientation val="minMax"/>
        </c:scaling>
        <c:delete val="0"/>
        <c:axPos val="b"/>
        <c:numFmt formatCode="General" sourceLinked="1"/>
        <c:majorTickMark val="out"/>
        <c:minorTickMark val="none"/>
        <c:tickLblPos val="nextTo"/>
        <c:txPr>
          <a:bodyPr/>
          <a:lstStyle/>
          <a:p>
            <a:pPr>
              <a:defRPr sz="1100" b="1"/>
            </a:pPr>
            <a:endParaRPr lang="en-US"/>
          </a:p>
        </c:txPr>
        <c:crossAx val="295138832"/>
        <c:crosses val="autoZero"/>
        <c:auto val="1"/>
        <c:lblAlgn val="ctr"/>
        <c:lblOffset val="100"/>
        <c:noMultiLvlLbl val="0"/>
      </c:catAx>
      <c:valAx>
        <c:axId val="295138832"/>
        <c:scaling>
          <c:orientation val="minMax"/>
        </c:scaling>
        <c:delete val="0"/>
        <c:axPos val="l"/>
        <c:majorGridlines/>
        <c:numFmt formatCode="#,##0" sourceLinked="1"/>
        <c:majorTickMark val="out"/>
        <c:minorTickMark val="none"/>
        <c:tickLblPos val="nextTo"/>
        <c:txPr>
          <a:bodyPr/>
          <a:lstStyle/>
          <a:p>
            <a:pPr>
              <a:defRPr sz="1400"/>
            </a:pPr>
            <a:endParaRPr lang="en-US"/>
          </a:p>
        </c:txPr>
        <c:crossAx val="295138048"/>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ctr">
              <a:defRPr/>
            </a:pPr>
            <a:r>
              <a:rPr lang="en-US" sz="1600"/>
              <a:t>SUMMARY IMPACT</a:t>
            </a:r>
            <a:r>
              <a:rPr lang="en-US" sz="1600" baseline="0"/>
              <a:t> OF DEBT EXCLUSION FY2018 - FY2027 WITH RESIDENTIAL EXEMPTION</a:t>
            </a:r>
            <a:endParaRPr lang="en-US" sz="1600"/>
          </a:p>
        </c:rich>
      </c:tx>
      <c:layout>
        <c:manualLayout>
          <c:xMode val="edge"/>
          <c:yMode val="edge"/>
          <c:x val="0.13991284343613819"/>
          <c:y val="2.4096385542168676E-2"/>
        </c:manualLayout>
      </c:layout>
      <c:overlay val="0"/>
    </c:title>
    <c:autoTitleDeleted val="0"/>
    <c:plotArea>
      <c:layout/>
      <c:lineChart>
        <c:grouping val="standard"/>
        <c:varyColors val="0"/>
        <c:ser>
          <c:idx val="0"/>
          <c:order val="0"/>
          <c:tx>
            <c:strRef>
              <c:f>[debt_exclusion.xlsx]Sheet1!$A$3</c:f>
              <c:strCache>
                <c:ptCount val="1"/>
                <c:pt idx="0">
                  <c:v>CONDO</c:v>
                </c:pt>
              </c:strCache>
            </c:strRef>
          </c:tx>
          <c:marker>
            <c:symbol val="none"/>
          </c:marker>
          <c:dLbls>
            <c:dLbl>
              <c:idx val="2"/>
              <c:layout>
                <c:manualLayout>
                  <c:x val="-2.3999467442025267E-2"/>
                  <c:y val="1.2044664270632036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1.0559906683209332E-2"/>
                  <c:y val="2.8218687047817066E-2"/>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1.6553799849510799E-2"/>
                  <c:y val="-4.5855366452702669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4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[debt_exclusion.xlsx]Sheet1!$B$2:$K$2</c:f>
              <c:numCache>
                <c:formatCode>General</c:formatCode>
                <c:ptCount val="10"/>
                <c:pt idx="0">
                  <c:v>2018</c:v>
                </c:pt>
                <c:pt idx="1">
                  <c:v>2019</c:v>
                </c:pt>
                <c:pt idx="2">
                  <c:v>2020</c:v>
                </c:pt>
                <c:pt idx="3">
                  <c:v>2021</c:v>
                </c:pt>
                <c:pt idx="4">
                  <c:v>2022</c:v>
                </c:pt>
                <c:pt idx="5">
                  <c:v>2023</c:v>
                </c:pt>
                <c:pt idx="6">
                  <c:v>2024</c:v>
                </c:pt>
                <c:pt idx="7">
                  <c:v>2025</c:v>
                </c:pt>
                <c:pt idx="8">
                  <c:v>2026</c:v>
                </c:pt>
                <c:pt idx="9">
                  <c:v>2027</c:v>
                </c:pt>
              </c:numCache>
            </c:numRef>
          </c:cat>
          <c:val>
            <c:numRef>
              <c:f>[debt_exclusion.xlsx]Sheet1!$B$3:$K$3</c:f>
              <c:numCache>
                <c:formatCode>"$"#,##0</c:formatCode>
                <c:ptCount val="10"/>
                <c:pt idx="0">
                  <c:v>2</c:v>
                </c:pt>
                <c:pt idx="1">
                  <c:v>7</c:v>
                </c:pt>
                <c:pt idx="2">
                  <c:v>13</c:v>
                </c:pt>
                <c:pt idx="3">
                  <c:v>31</c:v>
                </c:pt>
                <c:pt idx="4">
                  <c:v>51</c:v>
                </c:pt>
                <c:pt idx="5">
                  <c:v>80</c:v>
                </c:pt>
                <c:pt idx="6">
                  <c:v>115</c:v>
                </c:pt>
                <c:pt idx="7">
                  <c:v>160</c:v>
                </c:pt>
                <c:pt idx="8">
                  <c:v>187</c:v>
                </c:pt>
                <c:pt idx="9">
                  <c:v>189</c:v>
                </c:pt>
              </c:numCache>
            </c:numRef>
          </c:val>
          <c:smooth val="0"/>
          <c:extLst xmlns:c16r2="http://schemas.microsoft.com/office/drawing/2015/06/chart">
            <c:ext xmlns:c16="http://schemas.microsoft.com/office/drawing/2014/chart" uri="{C3380CC4-5D6E-409C-BE32-E72D297353CC}">
              <c16:uniqueId val="{00000000-492A-4290-AF22-635EED4017C6}"/>
            </c:ext>
          </c:extLst>
        </c:ser>
        <c:ser>
          <c:idx val="1"/>
          <c:order val="1"/>
          <c:tx>
            <c:strRef>
              <c:f>[debt_exclusion.xlsx]Sheet1!$A$4</c:f>
              <c:strCache>
                <c:ptCount val="1"/>
                <c:pt idx="0">
                  <c:v>SINGLE FAMILY</c:v>
                </c:pt>
              </c:strCache>
            </c:strRef>
          </c:tx>
          <c:marker>
            <c:symbol val="none"/>
          </c:marker>
          <c:dLbls>
            <c:dLbl>
              <c:idx val="2"/>
              <c:layout>
                <c:manualLayout>
                  <c:x val="-2.3999467442025267E-2"/>
                  <c:y val="-2.4089328541264072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1.5085580976013332E-2"/>
                  <c:y val="1.7636679404885666E-2"/>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1.5048908954100717E-2"/>
                  <c:y val="-4.23280305717256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4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[debt_exclusion.xlsx]Sheet1!$B$2:$K$2</c:f>
              <c:numCache>
                <c:formatCode>General</c:formatCode>
                <c:ptCount val="10"/>
                <c:pt idx="0">
                  <c:v>2018</c:v>
                </c:pt>
                <c:pt idx="1">
                  <c:v>2019</c:v>
                </c:pt>
                <c:pt idx="2">
                  <c:v>2020</c:v>
                </c:pt>
                <c:pt idx="3">
                  <c:v>2021</c:v>
                </c:pt>
                <c:pt idx="4">
                  <c:v>2022</c:v>
                </c:pt>
                <c:pt idx="5">
                  <c:v>2023</c:v>
                </c:pt>
                <c:pt idx="6">
                  <c:v>2024</c:v>
                </c:pt>
                <c:pt idx="7">
                  <c:v>2025</c:v>
                </c:pt>
                <c:pt idx="8">
                  <c:v>2026</c:v>
                </c:pt>
                <c:pt idx="9">
                  <c:v>2027</c:v>
                </c:pt>
              </c:numCache>
            </c:numRef>
          </c:cat>
          <c:val>
            <c:numRef>
              <c:f>[debt_exclusion.xlsx]Sheet1!$B$4:$K$4</c:f>
              <c:numCache>
                <c:formatCode>"$"#,##0</c:formatCode>
                <c:ptCount val="10"/>
                <c:pt idx="0">
                  <c:v>4</c:v>
                </c:pt>
                <c:pt idx="1">
                  <c:v>11</c:v>
                </c:pt>
                <c:pt idx="2">
                  <c:v>21</c:v>
                </c:pt>
                <c:pt idx="3">
                  <c:v>48</c:v>
                </c:pt>
                <c:pt idx="4">
                  <c:v>79</c:v>
                </c:pt>
                <c:pt idx="5">
                  <c:v>124</c:v>
                </c:pt>
                <c:pt idx="6">
                  <c:v>180</c:v>
                </c:pt>
                <c:pt idx="7">
                  <c:v>249</c:v>
                </c:pt>
                <c:pt idx="8">
                  <c:v>290</c:v>
                </c:pt>
                <c:pt idx="9">
                  <c:v>294</c:v>
                </c:pt>
              </c:numCache>
            </c:numRef>
          </c:val>
          <c:smooth val="0"/>
          <c:extLst xmlns:c16r2="http://schemas.microsoft.com/office/drawing/2015/06/chart">
            <c:ext xmlns:c16="http://schemas.microsoft.com/office/drawing/2014/chart" uri="{C3380CC4-5D6E-409C-BE32-E72D297353CC}">
              <c16:uniqueId val="{00000001-492A-4290-AF22-635EED4017C6}"/>
            </c:ext>
          </c:extLst>
        </c:ser>
        <c:ser>
          <c:idx val="2"/>
          <c:order val="2"/>
          <c:tx>
            <c:strRef>
              <c:f>[debt_exclusion.xlsx]Sheet1!$A$5</c:f>
              <c:strCache>
                <c:ptCount val="1"/>
                <c:pt idx="0">
                  <c:v>TWO FAMILY</c:v>
                </c:pt>
              </c:strCache>
            </c:strRef>
          </c:tx>
          <c:marker>
            <c:symbol val="none"/>
          </c:marker>
          <c:dLbls>
            <c:dLbl>
              <c:idx val="2"/>
              <c:layout>
                <c:manualLayout>
                  <c:x val="-2.3999467442025267E-2"/>
                  <c:y val="-6.7450119915539397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1.6594139073614667E-2"/>
                  <c:y val="-5.6437374095634131E-2"/>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1.5048908954100717E-2"/>
                  <c:y val="-4.23280305717256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4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[debt_exclusion.xlsx]Sheet1!$B$2:$K$2</c:f>
              <c:numCache>
                <c:formatCode>General</c:formatCode>
                <c:ptCount val="10"/>
                <c:pt idx="0">
                  <c:v>2018</c:v>
                </c:pt>
                <c:pt idx="1">
                  <c:v>2019</c:v>
                </c:pt>
                <c:pt idx="2">
                  <c:v>2020</c:v>
                </c:pt>
                <c:pt idx="3">
                  <c:v>2021</c:v>
                </c:pt>
                <c:pt idx="4">
                  <c:v>2022</c:v>
                </c:pt>
                <c:pt idx="5">
                  <c:v>2023</c:v>
                </c:pt>
                <c:pt idx="6">
                  <c:v>2024</c:v>
                </c:pt>
                <c:pt idx="7">
                  <c:v>2025</c:v>
                </c:pt>
                <c:pt idx="8">
                  <c:v>2026</c:v>
                </c:pt>
                <c:pt idx="9">
                  <c:v>2027</c:v>
                </c:pt>
              </c:numCache>
            </c:numRef>
          </c:cat>
          <c:val>
            <c:numRef>
              <c:f>[debt_exclusion.xlsx]Sheet1!$B$5:$K$5</c:f>
              <c:numCache>
                <c:formatCode>"$"#,##0</c:formatCode>
                <c:ptCount val="10"/>
                <c:pt idx="0">
                  <c:v>4</c:v>
                </c:pt>
                <c:pt idx="1">
                  <c:v>12</c:v>
                </c:pt>
                <c:pt idx="2">
                  <c:v>25</c:v>
                </c:pt>
                <c:pt idx="3">
                  <c:v>57</c:v>
                </c:pt>
                <c:pt idx="4">
                  <c:v>94</c:v>
                </c:pt>
                <c:pt idx="5">
                  <c:v>148</c:v>
                </c:pt>
                <c:pt idx="6">
                  <c:v>214</c:v>
                </c:pt>
                <c:pt idx="7">
                  <c:v>296</c:v>
                </c:pt>
                <c:pt idx="8">
                  <c:v>345</c:v>
                </c:pt>
                <c:pt idx="9">
                  <c:v>349</c:v>
                </c:pt>
              </c:numCache>
            </c:numRef>
          </c:val>
          <c:smooth val="0"/>
          <c:extLst xmlns:c16r2="http://schemas.microsoft.com/office/drawing/2015/06/chart">
            <c:ext xmlns:c16="http://schemas.microsoft.com/office/drawing/2014/chart" uri="{C3380CC4-5D6E-409C-BE32-E72D297353CC}">
              <c16:uniqueId val="{00000002-492A-4290-AF22-635EED4017C6}"/>
            </c:ext>
          </c:extLst>
        </c:ser>
        <c:dLbls>
          <c:showLegendKey val="0"/>
          <c:showVal val="0"/>
          <c:showCatName val="0"/>
          <c:showSerName val="0"/>
          <c:showPercent val="0"/>
          <c:showBubbleSize val="0"/>
        </c:dLbls>
        <c:smooth val="0"/>
        <c:axId val="295140792"/>
        <c:axId val="295141576"/>
      </c:lineChart>
      <c:catAx>
        <c:axId val="295140792"/>
        <c:scaling>
          <c:orientation val="minMax"/>
        </c:scaling>
        <c:delete val="0"/>
        <c:axPos val="b"/>
        <c:numFmt formatCode="General" sourceLinked="1"/>
        <c:majorTickMark val="out"/>
        <c:minorTickMark val="none"/>
        <c:tickLblPos val="nextTo"/>
        <c:txPr>
          <a:bodyPr/>
          <a:lstStyle/>
          <a:p>
            <a:pPr>
              <a:defRPr sz="1400" b="1"/>
            </a:pPr>
            <a:endParaRPr lang="en-US"/>
          </a:p>
        </c:txPr>
        <c:crossAx val="295141576"/>
        <c:crosses val="autoZero"/>
        <c:auto val="1"/>
        <c:lblAlgn val="ctr"/>
        <c:lblOffset val="100"/>
        <c:noMultiLvlLbl val="0"/>
      </c:catAx>
      <c:valAx>
        <c:axId val="295141576"/>
        <c:scaling>
          <c:orientation val="minMax"/>
        </c:scaling>
        <c:delete val="0"/>
        <c:axPos val="l"/>
        <c:majorGridlines/>
        <c:numFmt formatCode="&quot;$&quot;#,##0" sourceLinked="1"/>
        <c:majorTickMark val="out"/>
        <c:minorTickMark val="none"/>
        <c:tickLblPos val="nextTo"/>
        <c:txPr>
          <a:bodyPr/>
          <a:lstStyle/>
          <a:p>
            <a:pPr>
              <a:defRPr sz="1600"/>
            </a:pPr>
            <a:endParaRPr lang="en-US"/>
          </a:p>
        </c:txPr>
        <c:crossAx val="295140792"/>
        <c:crosses val="autoZero"/>
        <c:crossBetween val="between"/>
      </c:valAx>
    </c:plotArea>
    <c:legend>
      <c:legendPos val="r"/>
      <c:overlay val="0"/>
      <c:txPr>
        <a:bodyPr/>
        <a:lstStyle/>
        <a:p>
          <a:pPr>
            <a:defRPr sz="1400"/>
          </a:pPr>
          <a:endParaRPr lang="en-US"/>
        </a:p>
      </c:txPr>
    </c:legend>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manualLayout>
          <c:layoutTarget val="inner"/>
          <c:xMode val="edge"/>
          <c:yMode val="edge"/>
          <c:x val="0.13156298030313779"/>
          <c:y val="4.8582130358705164E-2"/>
          <c:w val="0.8110280200385348"/>
          <c:h val="0.81002924112045638"/>
        </c:manualLayout>
      </c:layout>
      <c:lineChart>
        <c:grouping val="standard"/>
        <c:varyColors val="0"/>
        <c:ser>
          <c:idx val="0"/>
          <c:order val="0"/>
          <c:tx>
            <c:strRef>
              <c:f>Sheet1!$B$1</c:f>
              <c:strCache>
                <c:ptCount val="1"/>
                <c:pt idx="0">
                  <c:v>Fund Amount</c:v>
                </c:pt>
              </c:strCache>
            </c:strRef>
          </c:tx>
          <c:marker>
            <c:symbol val="none"/>
          </c:marker>
          <c:dLbls>
            <c:dLbl>
              <c:idx val="11"/>
              <c:layout>
                <c:manualLayout>
                  <c:x val="-2.3920425711534906E-2"/>
                  <c:y val="-3.7377490812283344E-2"/>
                </c:manualLayout>
              </c:layout>
              <c:tx>
                <c:rich>
                  <a:bodyPr/>
                  <a:lstStyle/>
                  <a:p>
                    <a:pPr>
                      <a:defRPr sz="1600">
                        <a:solidFill>
                          <a:schemeClr val="dk1"/>
                        </a:solidFill>
                        <a:latin typeface="+mn-lt"/>
                        <a:ea typeface="+mn-ea"/>
                        <a:cs typeface="+mn-cs"/>
                      </a:defRPr>
                    </a:pPr>
                    <a:r>
                      <a:rPr lang="en-US" sz="1600" b="1" dirty="0">
                        <a:solidFill>
                          <a:schemeClr val="dk1"/>
                        </a:solidFill>
                        <a:latin typeface="+mn-lt"/>
                        <a:ea typeface="+mn-ea"/>
                        <a:cs typeface="+mn-cs"/>
                      </a:rPr>
                      <a:t>$24 M</a:t>
                    </a:r>
                    <a:endParaRPr lang="en-US" sz="2000" b="1" dirty="0"/>
                  </a:p>
                </c:rich>
              </c:tx>
              <c:spPr>
                <a:solidFill>
                  <a:schemeClr val="lt1"/>
                </a:solidFill>
                <a:ln w="25400" cap="flat" cmpd="sng" algn="ctr">
                  <a:solidFill>
                    <a:schemeClr val="dk1"/>
                  </a:solidFill>
                  <a:prstDash val="solid"/>
                </a:ln>
                <a:effectLst/>
              </c:sp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8242-4826-B197-2F63E55C73AE}"/>
                </c:ext>
                <c:ext xmlns:c15="http://schemas.microsoft.com/office/drawing/2012/chart" uri="{CE6537A1-D6FC-4f65-9D91-7224C49458BB}"/>
              </c:extLst>
            </c:dLbl>
            <c:spPr>
              <a:noFill/>
              <a:ln>
                <a:noFill/>
              </a:ln>
              <a:effectLst/>
            </c:spPr>
            <c:txPr>
              <a:bodyPr/>
              <a:lstStyle/>
              <a:p>
                <a:pPr>
                  <a:defRPr sz="1600"/>
                </a:pPr>
                <a:endParaRPr lang="en-US"/>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0"/>
              </c:ext>
            </c:extLst>
          </c:dLbls>
          <c:cat>
            <c:strRef>
              <c:f>Sheet1!$A$2:$A$13</c:f>
              <c:strCache>
                <c:ptCount val="12"/>
                <c:pt idx="0">
                  <c:v>FY04</c:v>
                </c:pt>
                <c:pt idx="1">
                  <c:v>FY05</c:v>
                </c:pt>
                <c:pt idx="2">
                  <c:v>FY06</c:v>
                </c:pt>
                <c:pt idx="3">
                  <c:v>FY07</c:v>
                </c:pt>
                <c:pt idx="4">
                  <c:v>FY08</c:v>
                </c:pt>
                <c:pt idx="5">
                  <c:v>FY09</c:v>
                </c:pt>
                <c:pt idx="6">
                  <c:v>FY10</c:v>
                </c:pt>
                <c:pt idx="7">
                  <c:v>FY11</c:v>
                </c:pt>
                <c:pt idx="8">
                  <c:v>FY12</c:v>
                </c:pt>
                <c:pt idx="9">
                  <c:v>FY13</c:v>
                </c:pt>
                <c:pt idx="10">
                  <c:v>FY14</c:v>
                </c:pt>
                <c:pt idx="11">
                  <c:v>FY15</c:v>
                </c:pt>
              </c:strCache>
            </c:strRef>
          </c:cat>
          <c:val>
            <c:numRef>
              <c:f>Sheet1!$B$2:$B$13</c:f>
              <c:numCache>
                <c:formatCode>"$"#,##0_);[Red]\("$"#,##0\)</c:formatCode>
                <c:ptCount val="12"/>
                <c:pt idx="0">
                  <c:v>279824</c:v>
                </c:pt>
                <c:pt idx="1">
                  <c:v>189595</c:v>
                </c:pt>
                <c:pt idx="2">
                  <c:v>400000</c:v>
                </c:pt>
                <c:pt idx="3">
                  <c:v>4800000</c:v>
                </c:pt>
                <c:pt idx="4">
                  <c:v>7645608</c:v>
                </c:pt>
                <c:pt idx="5">
                  <c:v>13137643</c:v>
                </c:pt>
                <c:pt idx="6">
                  <c:v>13996874</c:v>
                </c:pt>
                <c:pt idx="7">
                  <c:v>11662056</c:v>
                </c:pt>
                <c:pt idx="8">
                  <c:v>12476965</c:v>
                </c:pt>
                <c:pt idx="9">
                  <c:v>11922271</c:v>
                </c:pt>
                <c:pt idx="10">
                  <c:v>15495452</c:v>
                </c:pt>
                <c:pt idx="11">
                  <c:v>23682116</c:v>
                </c:pt>
              </c:numCache>
            </c:numRef>
          </c:val>
          <c:smooth val="0"/>
          <c:extLst xmlns:c16r2="http://schemas.microsoft.com/office/drawing/2015/06/chart">
            <c:ext xmlns:c16="http://schemas.microsoft.com/office/drawing/2014/chart" uri="{C3380CC4-5D6E-409C-BE32-E72D297353CC}">
              <c16:uniqueId val="{00000000-59A2-460D-9341-07C0575A8AD5}"/>
            </c:ext>
          </c:extLst>
        </c:ser>
        <c:dLbls>
          <c:showLegendKey val="0"/>
          <c:showVal val="0"/>
          <c:showCatName val="0"/>
          <c:showSerName val="0"/>
          <c:showPercent val="0"/>
          <c:showBubbleSize val="0"/>
        </c:dLbls>
        <c:smooth val="0"/>
        <c:axId val="196598000"/>
        <c:axId val="196597608"/>
      </c:lineChart>
      <c:catAx>
        <c:axId val="196598000"/>
        <c:scaling>
          <c:orientation val="minMax"/>
        </c:scaling>
        <c:delete val="0"/>
        <c:axPos val="b"/>
        <c:numFmt formatCode="General" sourceLinked="1"/>
        <c:majorTickMark val="out"/>
        <c:minorTickMark val="none"/>
        <c:tickLblPos val="nextTo"/>
        <c:txPr>
          <a:bodyPr/>
          <a:lstStyle/>
          <a:p>
            <a:pPr>
              <a:defRPr sz="1400" b="1"/>
            </a:pPr>
            <a:endParaRPr lang="en-US"/>
          </a:p>
        </c:txPr>
        <c:crossAx val="196597608"/>
        <c:crosses val="autoZero"/>
        <c:auto val="1"/>
        <c:lblAlgn val="ctr"/>
        <c:lblOffset val="100"/>
        <c:noMultiLvlLbl val="0"/>
      </c:catAx>
      <c:valAx>
        <c:axId val="196597608"/>
        <c:scaling>
          <c:orientation val="minMax"/>
        </c:scaling>
        <c:delete val="0"/>
        <c:axPos val="l"/>
        <c:majorGridlines/>
        <c:numFmt formatCode="&quot;$&quot;#,##0_);[Red]\(&quot;$&quot;#,##0\)" sourceLinked="1"/>
        <c:majorTickMark val="out"/>
        <c:minorTickMark val="none"/>
        <c:tickLblPos val="nextTo"/>
        <c:txPr>
          <a:bodyPr/>
          <a:lstStyle/>
          <a:p>
            <a:pPr>
              <a:defRPr sz="1600" b="1"/>
            </a:pPr>
            <a:endParaRPr lang="en-US"/>
          </a:p>
        </c:txPr>
        <c:crossAx val="196598000"/>
        <c:crosses val="autoZero"/>
        <c:crossBetween val="between"/>
        <c:dispUnits>
          <c:builtInUnit val="millions"/>
          <c:dispUnitsLbl/>
        </c:dispUnits>
      </c:valAx>
    </c:plotArea>
    <c:plotVisOnly val="1"/>
    <c:dispBlanksAs val="gap"/>
    <c:showDLblsOverMax val="0"/>
  </c:chart>
  <c:spPr>
    <a:noFill/>
    <a:ln>
      <a:solidFill>
        <a:schemeClr val="accent1">
          <a:shade val="50000"/>
        </a:schemeClr>
      </a:solidFill>
    </a:ln>
  </c:spPr>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4912716622975394"/>
          <c:y val="3.2378426655001458E-2"/>
          <c:w val="0.82835016457319655"/>
          <c:h val="0.82319919535906283"/>
        </c:manualLayout>
      </c:layout>
      <c:barChart>
        <c:barDir val="col"/>
        <c:grouping val="clustered"/>
        <c:varyColors val="0"/>
        <c:ser>
          <c:idx val="0"/>
          <c:order val="0"/>
          <c:tx>
            <c:strRef>
              <c:f>Sheet1!$B$1</c:f>
              <c:strCache>
                <c:ptCount val="1"/>
                <c:pt idx="0">
                  <c:v>Free Cash Certified</c:v>
                </c:pt>
              </c:strCache>
            </c:strRef>
          </c:tx>
          <c:invertIfNegative val="0"/>
          <c:dLbls>
            <c:dLbl>
              <c:idx val="0"/>
              <c:tx>
                <c:rich>
                  <a:bodyPr/>
                  <a:lstStyle/>
                  <a:p>
                    <a:r>
                      <a:rPr lang="en-US" sz="1400" b="1"/>
                      <a:t>$8.2M</a:t>
                    </a:r>
                    <a:endParaRPr lang="en-US"/>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2685-426F-85C4-01E74B780F67}"/>
                </c:ext>
                <c:ext xmlns:c15="http://schemas.microsoft.com/office/drawing/2012/chart" uri="{CE6537A1-D6FC-4f65-9D91-7224C49458BB}"/>
              </c:extLst>
            </c:dLbl>
            <c:dLbl>
              <c:idx val="1"/>
              <c:delete val="1"/>
              <c:extLst xmlns:c16r2="http://schemas.microsoft.com/office/drawing/2015/06/chart">
                <c:ext xmlns:c16="http://schemas.microsoft.com/office/drawing/2014/chart" uri="{C3380CC4-5D6E-409C-BE32-E72D297353CC}">
                  <c16:uniqueId val="{00000001-2685-426F-85C4-01E74B780F67}"/>
                </c:ext>
                <c:ext xmlns:c15="http://schemas.microsoft.com/office/drawing/2012/chart" uri="{CE6537A1-D6FC-4f65-9D91-7224C49458BB}"/>
              </c:extLst>
            </c:dLbl>
            <c:dLbl>
              <c:idx val="2"/>
              <c:delete val="1"/>
              <c:extLst xmlns:c16r2="http://schemas.microsoft.com/office/drawing/2015/06/chart">
                <c:ext xmlns:c16="http://schemas.microsoft.com/office/drawing/2014/chart" uri="{C3380CC4-5D6E-409C-BE32-E72D297353CC}">
                  <c16:uniqueId val="{00000002-2685-426F-85C4-01E74B780F67}"/>
                </c:ext>
                <c:ext xmlns:c15="http://schemas.microsoft.com/office/drawing/2012/chart" uri="{CE6537A1-D6FC-4f65-9D91-7224C49458BB}"/>
              </c:extLst>
            </c:dLbl>
            <c:dLbl>
              <c:idx val="3"/>
              <c:tx>
                <c:rich>
                  <a:bodyPr/>
                  <a:lstStyle/>
                  <a:p>
                    <a:pPr>
                      <a:defRPr sz="1400" b="1">
                        <a:solidFill>
                          <a:schemeClr val="dk1"/>
                        </a:solidFill>
                        <a:latin typeface="+mn-lt"/>
                        <a:ea typeface="+mn-ea"/>
                        <a:cs typeface="+mn-cs"/>
                      </a:defRPr>
                    </a:pPr>
                    <a:r>
                      <a:rPr lang="en-US" sz="1400" b="1">
                        <a:solidFill>
                          <a:schemeClr val="dk1"/>
                        </a:solidFill>
                        <a:latin typeface="+mn-lt"/>
                        <a:ea typeface="+mn-ea"/>
                        <a:cs typeface="+mn-cs"/>
                      </a:rPr>
                      <a:t>$7.4M</a:t>
                    </a:r>
                    <a:endParaRPr lang="en-US" b="1"/>
                  </a:p>
                </c:rich>
              </c:tx>
              <c:numFmt formatCode="#,##0.00" sourceLinked="0"/>
              <c:spPr>
                <a:solidFill>
                  <a:schemeClr val="lt1"/>
                </a:solidFill>
                <a:ln w="25400" cap="flat" cmpd="sng" algn="ctr">
                  <a:solidFill>
                    <a:schemeClr val="dk1"/>
                  </a:solidFill>
                  <a:prstDash val="solid"/>
                </a:ln>
                <a:effectLst/>
              </c:sp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2685-426F-85C4-01E74B780F67}"/>
                </c:ext>
                <c:ext xmlns:c15="http://schemas.microsoft.com/office/drawing/2012/chart" uri="{CE6537A1-D6FC-4f65-9D91-7224C49458BB}"/>
              </c:extLst>
            </c:dLbl>
            <c:dLbl>
              <c:idx val="4"/>
              <c:delete val="1"/>
              <c:extLst xmlns:c16r2="http://schemas.microsoft.com/office/drawing/2015/06/chart">
                <c:ext xmlns:c16="http://schemas.microsoft.com/office/drawing/2014/chart" uri="{C3380CC4-5D6E-409C-BE32-E72D297353CC}">
                  <c16:uniqueId val="{00000004-2685-426F-85C4-01E74B780F67}"/>
                </c:ext>
                <c:ext xmlns:c15="http://schemas.microsoft.com/office/drawing/2012/chart" uri="{CE6537A1-D6FC-4f65-9D91-7224C49458BB}"/>
              </c:extLst>
            </c:dLbl>
            <c:dLbl>
              <c:idx val="5"/>
              <c:delete val="1"/>
              <c:extLst xmlns:c16r2="http://schemas.microsoft.com/office/drawing/2015/06/chart">
                <c:ext xmlns:c16="http://schemas.microsoft.com/office/drawing/2014/chart" uri="{C3380CC4-5D6E-409C-BE32-E72D297353CC}">
                  <c16:uniqueId val="{00000005-2685-426F-85C4-01E74B780F67}"/>
                </c:ext>
                <c:ext xmlns:c15="http://schemas.microsoft.com/office/drawing/2012/chart" uri="{CE6537A1-D6FC-4f65-9D91-7224C49458BB}"/>
              </c:extLst>
            </c:dLbl>
            <c:dLbl>
              <c:idx val="6"/>
              <c:tx>
                <c:rich>
                  <a:bodyPr/>
                  <a:lstStyle/>
                  <a:p>
                    <a:r>
                      <a:rPr lang="en-US" sz="1400" b="1"/>
                      <a:t>$10.6M</a:t>
                    </a:r>
                    <a:endParaRPr lang="en-US"/>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2685-426F-85C4-01E74B780F67}"/>
                </c:ext>
                <c:ext xmlns:c15="http://schemas.microsoft.com/office/drawing/2012/chart" uri="{CE6537A1-D6FC-4f65-9D91-7224C49458BB}"/>
              </c:extLst>
            </c:dLbl>
            <c:dLbl>
              <c:idx val="7"/>
              <c:delete val="1"/>
              <c:extLst xmlns:c16r2="http://schemas.microsoft.com/office/drawing/2015/06/chart">
                <c:ext xmlns:c16="http://schemas.microsoft.com/office/drawing/2014/chart" uri="{C3380CC4-5D6E-409C-BE32-E72D297353CC}">
                  <c16:uniqueId val="{00000007-2685-426F-85C4-01E74B780F67}"/>
                </c:ext>
                <c:ext xmlns:c15="http://schemas.microsoft.com/office/drawing/2012/chart" uri="{CE6537A1-D6FC-4f65-9D91-7224C49458BB}"/>
              </c:extLst>
            </c:dLbl>
            <c:dLbl>
              <c:idx val="8"/>
              <c:tx>
                <c:rich>
                  <a:bodyPr/>
                  <a:lstStyle/>
                  <a:p>
                    <a:r>
                      <a:rPr lang="en-US" sz="1400" b="1"/>
                      <a:t>$11.5M</a:t>
                    </a:r>
                    <a:endParaRPr lang="en-US"/>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2685-426F-85C4-01E74B780F67}"/>
                </c:ext>
                <c:ext xmlns:c15="http://schemas.microsoft.com/office/drawing/2012/chart" uri="{CE6537A1-D6FC-4f65-9D91-7224C49458BB}"/>
              </c:extLst>
            </c:dLbl>
            <c:numFmt formatCode="#,##0.00" sourceLinked="0"/>
            <c:spPr>
              <a:solidFill>
                <a:schemeClr val="lt1"/>
              </a:solidFill>
              <a:ln w="25400" cap="flat" cmpd="sng" algn="ctr">
                <a:solidFill>
                  <a:schemeClr val="dk1"/>
                </a:solidFill>
                <a:prstDash val="solid"/>
              </a:ln>
              <a:effectLst/>
            </c:spPr>
            <c:txPr>
              <a:bodyPr/>
              <a:lstStyle/>
              <a:p>
                <a:pPr>
                  <a:defRPr sz="1400">
                    <a:solidFill>
                      <a:schemeClr val="dk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Sheet1!$A$2:$A$10</c:f>
              <c:strCache>
                <c:ptCount val="9"/>
                <c:pt idx="0">
                  <c:v>FY08</c:v>
                </c:pt>
                <c:pt idx="1">
                  <c:v>FY09</c:v>
                </c:pt>
                <c:pt idx="2">
                  <c:v>FY10</c:v>
                </c:pt>
                <c:pt idx="3">
                  <c:v>FY11</c:v>
                </c:pt>
                <c:pt idx="4">
                  <c:v>FY12</c:v>
                </c:pt>
                <c:pt idx="5">
                  <c:v>FY13</c:v>
                </c:pt>
                <c:pt idx="6">
                  <c:v>FY14</c:v>
                </c:pt>
                <c:pt idx="7">
                  <c:v>FY15</c:v>
                </c:pt>
                <c:pt idx="8">
                  <c:v>FY16</c:v>
                </c:pt>
              </c:strCache>
            </c:strRef>
          </c:cat>
          <c:val>
            <c:numRef>
              <c:f>Sheet1!$B$2:$B$10</c:f>
              <c:numCache>
                <c:formatCode>General</c:formatCode>
                <c:ptCount val="9"/>
                <c:pt idx="0">
                  <c:v>8146771</c:v>
                </c:pt>
                <c:pt idx="1">
                  <c:v>10210232</c:v>
                </c:pt>
                <c:pt idx="2">
                  <c:v>6378420</c:v>
                </c:pt>
                <c:pt idx="3">
                  <c:v>7364518</c:v>
                </c:pt>
                <c:pt idx="4">
                  <c:v>7646537</c:v>
                </c:pt>
                <c:pt idx="5">
                  <c:v>7846054</c:v>
                </c:pt>
                <c:pt idx="6">
                  <c:v>10637719</c:v>
                </c:pt>
                <c:pt idx="7">
                  <c:v>10651386</c:v>
                </c:pt>
                <c:pt idx="8">
                  <c:v>11512278</c:v>
                </c:pt>
              </c:numCache>
            </c:numRef>
          </c:val>
          <c:extLst xmlns:c16r2="http://schemas.microsoft.com/office/drawing/2015/06/chart">
            <c:ext xmlns:c16="http://schemas.microsoft.com/office/drawing/2014/chart" uri="{C3380CC4-5D6E-409C-BE32-E72D297353CC}">
              <c16:uniqueId val="{00000000-3004-4DEE-80B6-950936BF6384}"/>
            </c:ext>
          </c:extLst>
        </c:ser>
        <c:dLbls>
          <c:showLegendKey val="0"/>
          <c:showVal val="0"/>
          <c:showCatName val="0"/>
          <c:showSerName val="0"/>
          <c:showPercent val="0"/>
          <c:showBubbleSize val="0"/>
        </c:dLbls>
        <c:gapWidth val="150"/>
        <c:axId val="197767184"/>
        <c:axId val="197763264"/>
      </c:barChart>
      <c:catAx>
        <c:axId val="197767184"/>
        <c:scaling>
          <c:orientation val="minMax"/>
        </c:scaling>
        <c:delete val="0"/>
        <c:axPos val="b"/>
        <c:numFmt formatCode="General" sourceLinked="0"/>
        <c:majorTickMark val="out"/>
        <c:minorTickMark val="none"/>
        <c:tickLblPos val="nextTo"/>
        <c:txPr>
          <a:bodyPr/>
          <a:lstStyle/>
          <a:p>
            <a:pPr>
              <a:defRPr sz="1400" b="1"/>
            </a:pPr>
            <a:endParaRPr lang="en-US"/>
          </a:p>
        </c:txPr>
        <c:crossAx val="197763264"/>
        <c:crosses val="autoZero"/>
        <c:auto val="1"/>
        <c:lblAlgn val="ctr"/>
        <c:lblOffset val="100"/>
        <c:noMultiLvlLbl val="0"/>
      </c:catAx>
      <c:valAx>
        <c:axId val="197763264"/>
        <c:scaling>
          <c:orientation val="minMax"/>
        </c:scaling>
        <c:delete val="0"/>
        <c:axPos val="l"/>
        <c:majorGridlines/>
        <c:numFmt formatCode="&quot;$&quot;#,##0" sourceLinked="0"/>
        <c:majorTickMark val="out"/>
        <c:minorTickMark val="none"/>
        <c:tickLblPos val="nextTo"/>
        <c:txPr>
          <a:bodyPr/>
          <a:lstStyle/>
          <a:p>
            <a:pPr>
              <a:defRPr b="1"/>
            </a:pPr>
            <a:endParaRPr lang="en-US"/>
          </a:p>
        </c:txPr>
        <c:crossAx val="197767184"/>
        <c:crosses val="autoZero"/>
        <c:crossBetween val="between"/>
        <c:dispUnits>
          <c:builtInUnit val="millions"/>
          <c:dispUnitsLbl/>
        </c:dispUnits>
      </c:valAx>
    </c:plotArea>
    <c:plotVisOnly val="1"/>
    <c:dispBlanksAs val="gap"/>
    <c:showDLblsOverMax val="0"/>
  </c:chart>
  <c:spPr>
    <a:ln>
      <a:solidFill>
        <a:schemeClr val="accent1">
          <a:shade val="50000"/>
        </a:schemeClr>
      </a:solidFill>
    </a:ln>
  </c:spPr>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E713CA-2397-4594-989E-705393C9A2F2}"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en-US"/>
        </a:p>
      </dgm:t>
    </dgm:pt>
    <dgm:pt modelId="{3942CCFC-2BF4-4BB0-948C-971A094FE821}">
      <dgm:prSet phldrT="[Text]"/>
      <dgm:spPr/>
      <dgm:t>
        <a:bodyPr/>
        <a:lstStyle/>
        <a:p>
          <a:r>
            <a:rPr lang="en-US"/>
            <a:t>Maintenance costs</a:t>
          </a:r>
        </a:p>
        <a:p>
          <a:r>
            <a:rPr lang="en-US"/>
            <a:t>Energy costs</a:t>
          </a:r>
        </a:p>
        <a:p>
          <a:r>
            <a:rPr lang="en-US"/>
            <a:t>Systems and facilities needs</a:t>
          </a:r>
        </a:p>
      </dgm:t>
    </dgm:pt>
    <dgm:pt modelId="{8318103C-D7A2-4327-98F3-C45C66FF0F49}" type="parTrans" cxnId="{BF8D9587-EFDD-4C08-B2DB-69EA70224EE6}">
      <dgm:prSet/>
      <dgm:spPr/>
      <dgm:t>
        <a:bodyPr/>
        <a:lstStyle/>
        <a:p>
          <a:endParaRPr lang="en-US"/>
        </a:p>
      </dgm:t>
    </dgm:pt>
    <dgm:pt modelId="{1BDCB65D-F4DA-4A5E-8D31-5E080FAFB9A2}" type="sibTrans" cxnId="{BF8D9587-EFDD-4C08-B2DB-69EA70224EE6}">
      <dgm:prSet/>
      <dgm:spPr/>
      <dgm:t>
        <a:bodyPr/>
        <a:lstStyle/>
        <a:p>
          <a:endParaRPr lang="en-US"/>
        </a:p>
      </dgm:t>
    </dgm:pt>
    <dgm:pt modelId="{657C6168-CFC7-4FA3-A758-AC19CC89D60C}">
      <dgm:prSet phldrT="[Text]"/>
      <dgm:spPr/>
      <dgm:t>
        <a:bodyPr/>
        <a:lstStyle/>
        <a:p>
          <a:r>
            <a:rPr lang="en-US" dirty="0"/>
            <a:t>Estimated sale revenue</a:t>
          </a:r>
        </a:p>
        <a:p>
          <a:r>
            <a:rPr lang="en-US" dirty="0"/>
            <a:t>Projected tax revenue once back on tax rolls</a:t>
          </a:r>
        </a:p>
      </dgm:t>
    </dgm:pt>
    <dgm:pt modelId="{8F8430A5-F0F3-4D0B-B28E-30229A9105A5}" type="parTrans" cxnId="{46CB8272-9FF4-47B1-BD92-95EC1A3998B0}">
      <dgm:prSet/>
      <dgm:spPr/>
      <dgm:t>
        <a:bodyPr/>
        <a:lstStyle/>
        <a:p>
          <a:endParaRPr lang="en-US"/>
        </a:p>
      </dgm:t>
    </dgm:pt>
    <dgm:pt modelId="{D14651C0-225D-40A8-8367-3ACF80768B7B}" type="sibTrans" cxnId="{46CB8272-9FF4-47B1-BD92-95EC1A3998B0}">
      <dgm:prSet/>
      <dgm:spPr/>
      <dgm:t>
        <a:bodyPr/>
        <a:lstStyle/>
        <a:p>
          <a:endParaRPr lang="en-US"/>
        </a:p>
      </dgm:t>
    </dgm:pt>
    <dgm:pt modelId="{28780B40-6DF4-4535-A714-8CB5494DC94C}" type="pres">
      <dgm:prSet presAssocID="{C4E713CA-2397-4594-989E-705393C9A2F2}" presName="diagram" presStyleCnt="0">
        <dgm:presLayoutVars>
          <dgm:dir/>
          <dgm:resizeHandles val="exact"/>
        </dgm:presLayoutVars>
      </dgm:prSet>
      <dgm:spPr/>
      <dgm:t>
        <a:bodyPr/>
        <a:lstStyle/>
        <a:p>
          <a:endParaRPr lang="en-US"/>
        </a:p>
      </dgm:t>
    </dgm:pt>
    <dgm:pt modelId="{050CC7CB-7F8D-4D32-BA45-2E4B09301F70}" type="pres">
      <dgm:prSet presAssocID="{3942CCFC-2BF4-4BB0-948C-971A094FE821}" presName="arrow" presStyleLbl="node1" presStyleIdx="0" presStyleCnt="2">
        <dgm:presLayoutVars>
          <dgm:bulletEnabled val="1"/>
        </dgm:presLayoutVars>
      </dgm:prSet>
      <dgm:spPr/>
      <dgm:t>
        <a:bodyPr/>
        <a:lstStyle/>
        <a:p>
          <a:endParaRPr lang="en-US"/>
        </a:p>
      </dgm:t>
    </dgm:pt>
    <dgm:pt modelId="{EC227DFE-9C0A-4A7B-B500-4B0A56180AA0}" type="pres">
      <dgm:prSet presAssocID="{657C6168-CFC7-4FA3-A758-AC19CC89D60C}" presName="arrow" presStyleLbl="node1" presStyleIdx="1" presStyleCnt="2">
        <dgm:presLayoutVars>
          <dgm:bulletEnabled val="1"/>
        </dgm:presLayoutVars>
      </dgm:prSet>
      <dgm:spPr/>
      <dgm:t>
        <a:bodyPr/>
        <a:lstStyle/>
        <a:p>
          <a:endParaRPr lang="en-US"/>
        </a:p>
      </dgm:t>
    </dgm:pt>
  </dgm:ptLst>
  <dgm:cxnLst>
    <dgm:cxn modelId="{BF8D9587-EFDD-4C08-B2DB-69EA70224EE6}" srcId="{C4E713CA-2397-4594-989E-705393C9A2F2}" destId="{3942CCFC-2BF4-4BB0-948C-971A094FE821}" srcOrd="0" destOrd="0" parTransId="{8318103C-D7A2-4327-98F3-C45C66FF0F49}" sibTransId="{1BDCB65D-F4DA-4A5E-8D31-5E080FAFB9A2}"/>
    <dgm:cxn modelId="{599691DF-4F4C-453B-B074-9B117E4CDE75}" type="presOf" srcId="{657C6168-CFC7-4FA3-A758-AC19CC89D60C}" destId="{EC227DFE-9C0A-4A7B-B500-4B0A56180AA0}" srcOrd="0" destOrd="0" presId="urn:microsoft.com/office/officeart/2005/8/layout/arrow5"/>
    <dgm:cxn modelId="{3F96C6CE-CB90-49B3-9DC1-EDC78E615D83}" type="presOf" srcId="{3942CCFC-2BF4-4BB0-948C-971A094FE821}" destId="{050CC7CB-7F8D-4D32-BA45-2E4B09301F70}" srcOrd="0" destOrd="0" presId="urn:microsoft.com/office/officeart/2005/8/layout/arrow5"/>
    <dgm:cxn modelId="{46CB8272-9FF4-47B1-BD92-95EC1A3998B0}" srcId="{C4E713CA-2397-4594-989E-705393C9A2F2}" destId="{657C6168-CFC7-4FA3-A758-AC19CC89D60C}" srcOrd="1" destOrd="0" parTransId="{8F8430A5-F0F3-4D0B-B28E-30229A9105A5}" sibTransId="{D14651C0-225D-40A8-8367-3ACF80768B7B}"/>
    <dgm:cxn modelId="{A1D9CA01-51C7-4358-B377-6330CE26AA9C}" type="presOf" srcId="{C4E713CA-2397-4594-989E-705393C9A2F2}" destId="{28780B40-6DF4-4535-A714-8CB5494DC94C}" srcOrd="0" destOrd="0" presId="urn:microsoft.com/office/officeart/2005/8/layout/arrow5"/>
    <dgm:cxn modelId="{9B087C33-74A8-40B2-83B5-091D75C0FA0C}" type="presParOf" srcId="{28780B40-6DF4-4535-A714-8CB5494DC94C}" destId="{050CC7CB-7F8D-4D32-BA45-2E4B09301F70}" srcOrd="0" destOrd="0" presId="urn:microsoft.com/office/officeart/2005/8/layout/arrow5"/>
    <dgm:cxn modelId="{1EB27A92-E961-4774-ACD2-7DEC1DB71D63}" type="presParOf" srcId="{28780B40-6DF4-4535-A714-8CB5494DC94C}" destId="{EC227DFE-9C0A-4A7B-B500-4B0A56180AA0}" srcOrd="1"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1650" cy="466725"/>
          </a:xfrm>
          <a:prstGeom prst="rect">
            <a:avLst/>
          </a:prstGeom>
        </p:spPr>
        <p:txBody>
          <a:bodyPr vert="horz" lIns="91425" tIns="45712" rIns="91425" bIns="45712" rtlCol="0"/>
          <a:lstStyle>
            <a:lvl1pPr algn="l">
              <a:defRPr sz="1200"/>
            </a:lvl1pPr>
          </a:lstStyle>
          <a:p>
            <a:endParaRPr lang="en-US" dirty="0">
              <a:latin typeface="HelveticaNeue LT 57 Cn" panose="020B0506030502030204" pitchFamily="34" charset="0"/>
            </a:endParaRPr>
          </a:p>
        </p:txBody>
      </p:sp>
      <p:sp>
        <p:nvSpPr>
          <p:cNvPr id="3" name="Date Placeholder 2"/>
          <p:cNvSpPr>
            <a:spLocks noGrp="1"/>
          </p:cNvSpPr>
          <p:nvPr>
            <p:ph type="dt" sz="quarter" idx="1"/>
          </p:nvPr>
        </p:nvSpPr>
        <p:spPr>
          <a:xfrm>
            <a:off x="3976688" y="1"/>
            <a:ext cx="3041650" cy="466725"/>
          </a:xfrm>
          <a:prstGeom prst="rect">
            <a:avLst/>
          </a:prstGeom>
        </p:spPr>
        <p:txBody>
          <a:bodyPr vert="horz" lIns="91425" tIns="45712" rIns="91425" bIns="45712" rtlCol="0"/>
          <a:lstStyle>
            <a:lvl1pPr algn="r">
              <a:defRPr sz="1200"/>
            </a:lvl1pPr>
          </a:lstStyle>
          <a:p>
            <a:fld id="{7E693537-9664-458A-98C4-3D6C2FA63E51}" type="datetimeFigureOut">
              <a:rPr lang="en-US" smtClean="0">
                <a:latin typeface="HelveticaNeue LT 57 Cn" panose="020B0506030502030204" pitchFamily="34" charset="0"/>
              </a:rPr>
              <a:t>7/6/2016</a:t>
            </a:fld>
            <a:endParaRPr lang="en-US" dirty="0">
              <a:latin typeface="HelveticaNeue LT 57 Cn" panose="020B0506030502030204" pitchFamily="34" charset="0"/>
            </a:endParaRPr>
          </a:p>
        </p:txBody>
      </p:sp>
      <p:sp>
        <p:nvSpPr>
          <p:cNvPr id="4" name="Footer Placeholder 3"/>
          <p:cNvSpPr>
            <a:spLocks noGrp="1"/>
          </p:cNvSpPr>
          <p:nvPr>
            <p:ph type="ftr" sz="quarter" idx="2"/>
          </p:nvPr>
        </p:nvSpPr>
        <p:spPr>
          <a:xfrm>
            <a:off x="0" y="8839200"/>
            <a:ext cx="3041650" cy="466725"/>
          </a:xfrm>
          <a:prstGeom prst="rect">
            <a:avLst/>
          </a:prstGeom>
        </p:spPr>
        <p:txBody>
          <a:bodyPr vert="horz" lIns="91425" tIns="45712" rIns="91425" bIns="45712" rtlCol="0" anchor="b"/>
          <a:lstStyle>
            <a:lvl1pPr algn="l">
              <a:defRPr sz="1200"/>
            </a:lvl1pPr>
          </a:lstStyle>
          <a:p>
            <a:endParaRPr lang="en-US" dirty="0">
              <a:latin typeface="HelveticaNeue LT 57 Cn" panose="020B0506030502030204" pitchFamily="34" charset="0"/>
            </a:endParaRPr>
          </a:p>
        </p:txBody>
      </p:sp>
      <p:sp>
        <p:nvSpPr>
          <p:cNvPr id="5" name="Slide Number Placeholder 4"/>
          <p:cNvSpPr>
            <a:spLocks noGrp="1"/>
          </p:cNvSpPr>
          <p:nvPr>
            <p:ph type="sldNum" sz="quarter" idx="3"/>
          </p:nvPr>
        </p:nvSpPr>
        <p:spPr>
          <a:xfrm>
            <a:off x="3976688" y="8839200"/>
            <a:ext cx="3041650" cy="466725"/>
          </a:xfrm>
          <a:prstGeom prst="rect">
            <a:avLst/>
          </a:prstGeom>
        </p:spPr>
        <p:txBody>
          <a:bodyPr vert="horz" lIns="91425" tIns="45712" rIns="91425" bIns="45712" rtlCol="0" anchor="b"/>
          <a:lstStyle>
            <a:lvl1pPr algn="r">
              <a:defRPr sz="1200"/>
            </a:lvl1pPr>
          </a:lstStyle>
          <a:p>
            <a:fld id="{57584B23-591F-457B-A0B3-6F9684C83DAF}" type="slidenum">
              <a:rPr lang="en-US" smtClean="0">
                <a:latin typeface="HelveticaNeue LT 57 Cn" panose="020B0506030502030204" pitchFamily="34" charset="0"/>
              </a:rPr>
              <a:t>‹#›</a:t>
            </a:fld>
            <a:endParaRPr lang="en-US" dirty="0">
              <a:latin typeface="HelveticaNeue LT 57 Cn" panose="020B0506030502030204" pitchFamily="34" charset="0"/>
            </a:endParaRPr>
          </a:p>
        </p:txBody>
      </p:sp>
    </p:spTree>
    <p:extLst>
      <p:ext uri="{BB962C8B-B14F-4D97-AF65-F5344CB8AC3E}">
        <p14:creationId xmlns:p14="http://schemas.microsoft.com/office/powerpoint/2010/main" val="11698200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1968" cy="466912"/>
          </a:xfrm>
          <a:prstGeom prst="rect">
            <a:avLst/>
          </a:prstGeom>
        </p:spPr>
        <p:txBody>
          <a:bodyPr vert="horz" lIns="93272" tIns="46637" rIns="93272" bIns="46637" rtlCol="0"/>
          <a:lstStyle>
            <a:lvl1pPr algn="l">
              <a:defRPr sz="1200">
                <a:latin typeface="HelveticaNeue LT 57 Cn" panose="020B0506030502030204" pitchFamily="34" charset="0"/>
              </a:defRPr>
            </a:lvl1pPr>
          </a:lstStyle>
          <a:p>
            <a:endParaRPr lang="en-US" dirty="0"/>
          </a:p>
        </p:txBody>
      </p:sp>
      <p:sp>
        <p:nvSpPr>
          <p:cNvPr id="3" name="Date Placeholder 2"/>
          <p:cNvSpPr>
            <a:spLocks noGrp="1"/>
          </p:cNvSpPr>
          <p:nvPr>
            <p:ph type="dt" idx="1"/>
          </p:nvPr>
        </p:nvSpPr>
        <p:spPr>
          <a:xfrm>
            <a:off x="3976334" y="0"/>
            <a:ext cx="3041968" cy="466912"/>
          </a:xfrm>
          <a:prstGeom prst="rect">
            <a:avLst/>
          </a:prstGeom>
        </p:spPr>
        <p:txBody>
          <a:bodyPr vert="horz" lIns="93272" tIns="46637" rIns="93272" bIns="46637" rtlCol="0"/>
          <a:lstStyle>
            <a:lvl1pPr algn="r">
              <a:defRPr sz="1200">
                <a:latin typeface="HelveticaNeue LT 57 Cn" panose="020B0506030502030204" pitchFamily="34" charset="0"/>
              </a:defRPr>
            </a:lvl1pPr>
          </a:lstStyle>
          <a:p>
            <a:fld id="{D705D8E3-91D0-4FE8-AE52-163243695186}" type="datetimeFigureOut">
              <a:rPr lang="en-US" smtClean="0"/>
              <a:pPr/>
              <a:t>7/6/2016</a:t>
            </a:fld>
            <a:endParaRPr lang="en-US" dirty="0"/>
          </a:p>
        </p:txBody>
      </p:sp>
      <p:sp>
        <p:nvSpPr>
          <p:cNvPr id="4" name="Slide Image Placeholder 3"/>
          <p:cNvSpPr>
            <a:spLocks noGrp="1" noRot="1" noChangeAspect="1"/>
          </p:cNvSpPr>
          <p:nvPr>
            <p:ph type="sldImg" idx="2"/>
          </p:nvPr>
        </p:nvSpPr>
        <p:spPr>
          <a:xfrm>
            <a:off x="719138" y="1163638"/>
            <a:ext cx="5581650" cy="3140075"/>
          </a:xfrm>
          <a:prstGeom prst="rect">
            <a:avLst/>
          </a:prstGeom>
          <a:noFill/>
          <a:ln w="12700">
            <a:solidFill>
              <a:prstClr val="black"/>
            </a:solidFill>
          </a:ln>
        </p:spPr>
        <p:txBody>
          <a:bodyPr vert="horz" lIns="93272" tIns="46637" rIns="93272" bIns="46637" rtlCol="0" anchor="ctr"/>
          <a:lstStyle/>
          <a:p>
            <a:endParaRPr lang="en-US" dirty="0"/>
          </a:p>
        </p:txBody>
      </p:sp>
      <p:sp>
        <p:nvSpPr>
          <p:cNvPr id="5" name="Notes Placeholder 4"/>
          <p:cNvSpPr>
            <a:spLocks noGrp="1"/>
          </p:cNvSpPr>
          <p:nvPr>
            <p:ph type="body" sz="quarter" idx="3"/>
          </p:nvPr>
        </p:nvSpPr>
        <p:spPr>
          <a:xfrm>
            <a:off x="701993" y="4478477"/>
            <a:ext cx="5615940" cy="3664208"/>
          </a:xfrm>
          <a:prstGeom prst="rect">
            <a:avLst/>
          </a:prstGeom>
        </p:spPr>
        <p:txBody>
          <a:bodyPr vert="horz" lIns="93272" tIns="46637" rIns="93272" bIns="46637"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1" y="8839015"/>
            <a:ext cx="3041968" cy="466911"/>
          </a:xfrm>
          <a:prstGeom prst="rect">
            <a:avLst/>
          </a:prstGeom>
        </p:spPr>
        <p:txBody>
          <a:bodyPr vert="horz" lIns="93272" tIns="46637" rIns="93272" bIns="46637" rtlCol="0" anchor="b"/>
          <a:lstStyle>
            <a:lvl1pPr algn="l">
              <a:defRPr sz="1200">
                <a:latin typeface="HelveticaNeue LT 57 Cn" panose="020B0506030502030204" pitchFamily="34" charset="0"/>
              </a:defRPr>
            </a:lvl1pPr>
          </a:lstStyle>
          <a:p>
            <a:endParaRPr lang="en-US" dirty="0"/>
          </a:p>
        </p:txBody>
      </p:sp>
      <p:sp>
        <p:nvSpPr>
          <p:cNvPr id="7" name="Slide Number Placeholder 6"/>
          <p:cNvSpPr>
            <a:spLocks noGrp="1"/>
          </p:cNvSpPr>
          <p:nvPr>
            <p:ph type="sldNum" sz="quarter" idx="5"/>
          </p:nvPr>
        </p:nvSpPr>
        <p:spPr>
          <a:xfrm>
            <a:off x="3976334" y="8839015"/>
            <a:ext cx="3041968" cy="466911"/>
          </a:xfrm>
          <a:prstGeom prst="rect">
            <a:avLst/>
          </a:prstGeom>
        </p:spPr>
        <p:txBody>
          <a:bodyPr vert="horz" lIns="93272" tIns="46637" rIns="93272" bIns="46637" rtlCol="0" anchor="b"/>
          <a:lstStyle>
            <a:lvl1pPr algn="r">
              <a:defRPr sz="1200">
                <a:latin typeface="HelveticaNeue LT 57 Cn" panose="020B0506030502030204" pitchFamily="34" charset="0"/>
              </a:defRPr>
            </a:lvl1pPr>
          </a:lstStyle>
          <a:p>
            <a:fld id="{B8C93F00-A5EC-4F90-A221-703F4A0EB2E9}" type="slidenum">
              <a:rPr lang="en-US" smtClean="0"/>
              <a:pPr/>
              <a:t>‹#›</a:t>
            </a:fld>
            <a:endParaRPr lang="en-US" dirty="0"/>
          </a:p>
        </p:txBody>
      </p:sp>
    </p:spTree>
    <p:extLst>
      <p:ext uri="{BB962C8B-B14F-4D97-AF65-F5344CB8AC3E}">
        <p14:creationId xmlns:p14="http://schemas.microsoft.com/office/powerpoint/2010/main" val="320854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HelveticaNeue LT 57 Cn" panose="020B0506030502030204" pitchFamily="34" charset="0"/>
        <a:ea typeface="+mn-ea"/>
        <a:cs typeface="+mn-cs"/>
      </a:defRPr>
    </a:lvl1pPr>
    <a:lvl2pPr marL="457200" algn="l" defTabSz="914400" rtl="0" eaLnBrk="1" latinLnBrk="0" hangingPunct="1">
      <a:defRPr sz="1200" kern="1200">
        <a:solidFill>
          <a:schemeClr val="tx1"/>
        </a:solidFill>
        <a:latin typeface="HelveticaNeue LT 57 Cn" panose="020B0506030502030204" pitchFamily="34" charset="0"/>
        <a:ea typeface="+mn-ea"/>
        <a:cs typeface="+mn-cs"/>
      </a:defRPr>
    </a:lvl2pPr>
    <a:lvl3pPr marL="914400" algn="l" defTabSz="914400" rtl="0" eaLnBrk="1" latinLnBrk="0" hangingPunct="1">
      <a:defRPr sz="1200" kern="1200">
        <a:solidFill>
          <a:schemeClr val="tx1"/>
        </a:solidFill>
        <a:latin typeface="HelveticaNeue LT 57 Cn" panose="020B0506030502030204" pitchFamily="34" charset="0"/>
        <a:ea typeface="+mn-ea"/>
        <a:cs typeface="+mn-cs"/>
      </a:defRPr>
    </a:lvl3pPr>
    <a:lvl4pPr marL="1371600" algn="l" defTabSz="914400" rtl="0" eaLnBrk="1" latinLnBrk="0" hangingPunct="1">
      <a:defRPr sz="1200" kern="1200">
        <a:solidFill>
          <a:schemeClr val="tx1"/>
        </a:solidFill>
        <a:latin typeface="HelveticaNeue LT 57 Cn" panose="020B0506030502030204" pitchFamily="34" charset="0"/>
        <a:ea typeface="+mn-ea"/>
        <a:cs typeface="+mn-cs"/>
      </a:defRPr>
    </a:lvl4pPr>
    <a:lvl5pPr marL="1828800" algn="l" defTabSz="914400" rtl="0" eaLnBrk="1" latinLnBrk="0" hangingPunct="1">
      <a:defRPr sz="1200" kern="1200">
        <a:solidFill>
          <a:schemeClr val="tx1"/>
        </a:solidFill>
        <a:latin typeface="HelveticaNeue LT 57 Cn" panose="020B0506030502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endParaRPr lang="en-US" dirty="0" smtClean="0">
              <a:solidFill>
                <a:srgbClr val="FF0000"/>
              </a:solidFill>
              <a:latin typeface="HelveticaNeue LT 65 Medium" panose="020B0604020202020204" pitchFamily="34" charset="0"/>
            </a:endParaRPr>
          </a:p>
        </p:txBody>
      </p:sp>
      <p:sp>
        <p:nvSpPr>
          <p:cNvPr id="4" name="Slide Number Placeholder 3"/>
          <p:cNvSpPr>
            <a:spLocks noGrp="1"/>
          </p:cNvSpPr>
          <p:nvPr>
            <p:ph type="sldNum" sz="quarter" idx="10"/>
          </p:nvPr>
        </p:nvSpPr>
        <p:spPr/>
        <p:txBody>
          <a:bodyPr/>
          <a:lstStyle/>
          <a:p>
            <a:fld id="{B8C93F00-A5EC-4F90-A221-703F4A0EB2E9}" type="slidenum">
              <a:rPr lang="en-US" smtClean="0"/>
              <a:t>1</a:t>
            </a:fld>
            <a:endParaRPr lang="en-US" dirty="0"/>
          </a:p>
        </p:txBody>
      </p:sp>
    </p:spTree>
    <p:extLst>
      <p:ext uri="{BB962C8B-B14F-4D97-AF65-F5344CB8AC3E}">
        <p14:creationId xmlns:p14="http://schemas.microsoft.com/office/powerpoint/2010/main" val="1222323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endParaRPr lang="en-US" dirty="0" smtClean="0">
              <a:solidFill>
                <a:srgbClr val="FF0000"/>
              </a:solidFill>
              <a:latin typeface="HelveticaNeue LT 65 Medium" panose="020B0604020202020204" pitchFamily="34" charset="0"/>
            </a:endParaRPr>
          </a:p>
        </p:txBody>
      </p:sp>
      <p:sp>
        <p:nvSpPr>
          <p:cNvPr id="4" name="Slide Number Placeholder 3"/>
          <p:cNvSpPr>
            <a:spLocks noGrp="1"/>
          </p:cNvSpPr>
          <p:nvPr>
            <p:ph type="sldNum" sz="quarter" idx="10"/>
          </p:nvPr>
        </p:nvSpPr>
        <p:spPr/>
        <p:txBody>
          <a:bodyPr/>
          <a:lstStyle/>
          <a:p>
            <a:fld id="{B8C93F00-A5EC-4F90-A221-703F4A0EB2E9}"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3916661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r>
              <a:rPr lang="en-US" dirty="0"/>
              <a:t>Additionally, during the past twelve years we have used one-time revenues and free</a:t>
            </a:r>
            <a:r>
              <a:rPr lang="en-US" baseline="0" dirty="0"/>
              <a:t> cash to shore up our stabilization funds to the highest levels in the City’s history. This again allows us to reduce the need for borrowing as well as have a backup plan if unforeseen expenses arrive at our doorstep. Difficult situations such as last Winter’s snow removal deficit no longer have the ability to influence multiple years’ worth of operating budgets as we have created rainy day funds and reserve balances.</a:t>
            </a:r>
            <a:endParaRPr lang="en-US" dirty="0"/>
          </a:p>
        </p:txBody>
      </p:sp>
      <p:sp>
        <p:nvSpPr>
          <p:cNvPr id="4" name="Slide Number Placeholder 3"/>
          <p:cNvSpPr>
            <a:spLocks noGrp="1"/>
          </p:cNvSpPr>
          <p:nvPr>
            <p:ph type="sldNum" sz="quarter" idx="10"/>
          </p:nvPr>
        </p:nvSpPr>
        <p:spPr/>
        <p:txBody>
          <a:bodyPr/>
          <a:lstStyle/>
          <a:p>
            <a:fld id="{631BFC2A-74E5-41B4-B509-C8CE8B823690}" type="slidenum">
              <a:rPr lang="en-US" smtClean="0"/>
              <a:t>38</a:t>
            </a:fld>
            <a:endParaRPr lang="en-US"/>
          </a:p>
        </p:txBody>
      </p:sp>
    </p:spTree>
    <p:extLst>
      <p:ext uri="{BB962C8B-B14F-4D97-AF65-F5344CB8AC3E}">
        <p14:creationId xmlns:p14="http://schemas.microsoft.com/office/powerpoint/2010/main" val="16479447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BF825CD-50D3-403D-BA0E-54BCB91ADABA}" type="datetimeFigureOut">
              <a:rPr lang="en-US" smtClean="0"/>
              <a:pPr/>
              <a:t>7/6/2016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44FA7E0-D931-4741-880C-70155144696B}" type="slidenum">
              <a:rPr lang="en-US" smtClean="0"/>
              <a:pPr/>
              <a:t>‹#›</a:t>
            </a:fld>
            <a:endParaRPr lang="en-US" dirty="0"/>
          </a:p>
        </p:txBody>
      </p:sp>
    </p:spTree>
    <p:extLst>
      <p:ext uri="{BB962C8B-B14F-4D97-AF65-F5344CB8AC3E}">
        <p14:creationId xmlns:p14="http://schemas.microsoft.com/office/powerpoint/2010/main" val="27608443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smtClean="0"/>
              <a:t>Click to edit Master title style</a:t>
            </a:r>
            <a:endParaRPr lang="en-US" dirty="0"/>
          </a:p>
        </p:txBody>
      </p:sp>
      <p:sp>
        <p:nvSpPr>
          <p:cNvPr id="3" name="Picture Placeholder 2"/>
          <p:cNvSpPr>
            <a:spLocks noGrp="1" noChangeAspect="1"/>
          </p:cNvSpPr>
          <p:nvPr>
            <p:ph type="pic" idx="1"/>
          </p:nvPr>
        </p:nvSpPr>
        <p:spPr>
          <a:xfrm>
            <a:off x="4872210" y="460768"/>
            <a:ext cx="7271002" cy="574124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F825CD-50D3-403D-BA0E-54BCB91ADABA}" type="datetimeFigureOut">
              <a:rPr lang="en-US" smtClean="0"/>
              <a:pPr/>
              <a:t>7/6/2016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44FA7E0-D931-4741-880C-70155144696B}" type="slidenum">
              <a:rPr lang="en-US" smtClean="0"/>
              <a:pPr/>
              <a:t>‹#›</a:t>
            </a:fld>
            <a:endParaRPr lang="en-US" dirty="0"/>
          </a:p>
        </p:txBody>
      </p:sp>
    </p:spTree>
    <p:extLst>
      <p:ext uri="{BB962C8B-B14F-4D97-AF65-F5344CB8AC3E}">
        <p14:creationId xmlns:p14="http://schemas.microsoft.com/office/powerpoint/2010/main" val="217760581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BF825CD-50D3-403D-BA0E-54BCB91ADABA}" type="datetimeFigureOut">
              <a:rPr lang="en-US" smtClean="0"/>
              <a:pPr/>
              <a:t>7/6/2016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44FA7E0-D931-4741-880C-70155144696B}" type="slidenum">
              <a:rPr lang="en-US" smtClean="0"/>
              <a:pPr/>
              <a:t>‹#›</a:t>
            </a:fld>
            <a:endParaRPr lang="en-US" dirty="0"/>
          </a:p>
        </p:txBody>
      </p:sp>
    </p:spTree>
    <p:extLst>
      <p:ext uri="{BB962C8B-B14F-4D97-AF65-F5344CB8AC3E}">
        <p14:creationId xmlns:p14="http://schemas.microsoft.com/office/powerpoint/2010/main" val="351007113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bg>
      <p:bgPr>
        <a:solidFill>
          <a:schemeClr val="tx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310131" y="717108"/>
            <a:ext cx="7952509" cy="1951327"/>
          </a:xfrm>
          <a:prstGeom prst="rect">
            <a:avLst/>
          </a:prstGeom>
        </p:spPr>
        <p:txBody>
          <a:bodyPr anchor="b"/>
          <a:lstStyle>
            <a:lvl1pPr algn="l">
              <a:defRPr sz="5000" spc="200" baseline="0">
                <a:solidFill>
                  <a:schemeClr val="accent6">
                    <a:lumMod val="60000"/>
                    <a:lumOff val="40000"/>
                  </a:schemeClr>
                </a:solidFill>
                <a:latin typeface="HelveticaNeue LT 55 Roman" panose="020B0604020202020204" pitchFamily="34" charset="0"/>
                <a:cs typeface="Helvetica" panose="020B0604020202020204" pitchFamily="34" charset="0"/>
              </a:defRPr>
            </a:lvl1pPr>
          </a:lstStyle>
          <a:p>
            <a:r>
              <a:rPr lang="en-US" dirty="0" smtClean="0"/>
              <a:t>Click to add title</a:t>
            </a:r>
            <a:endParaRPr lang="en-US" dirty="0"/>
          </a:p>
        </p:txBody>
      </p:sp>
      <p:sp>
        <p:nvSpPr>
          <p:cNvPr id="3" name="Subtitle 2"/>
          <p:cNvSpPr>
            <a:spLocks noGrp="1"/>
          </p:cNvSpPr>
          <p:nvPr>
            <p:ph type="subTitle" idx="1" hasCustomPrompt="1"/>
          </p:nvPr>
        </p:nvSpPr>
        <p:spPr>
          <a:xfrm>
            <a:off x="3323039" y="2758886"/>
            <a:ext cx="7376180" cy="552527"/>
          </a:xfrm>
          <a:prstGeom prst="rect">
            <a:avLst/>
          </a:prstGeom>
        </p:spPr>
        <p:txBody>
          <a:bodyPr/>
          <a:lstStyle>
            <a:lvl1pPr marL="0" indent="0" algn="l">
              <a:buNone/>
              <a:defRPr sz="2400" i="0">
                <a:solidFill>
                  <a:srgbClr val="00B6E3"/>
                </a:solidFill>
                <a:latin typeface="Helvetica" panose="020B0604020202020204" pitchFamily="34" charset="0"/>
                <a:cs typeface="Helvetica"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add subtitle</a:t>
            </a:r>
            <a:endParaRPr lang="en-US" dirty="0"/>
          </a:p>
        </p:txBody>
      </p:sp>
      <p:sp>
        <p:nvSpPr>
          <p:cNvPr id="4" name="Date Placeholder 3"/>
          <p:cNvSpPr>
            <a:spLocks noGrp="1"/>
          </p:cNvSpPr>
          <p:nvPr>
            <p:ph type="dt" sz="half" idx="10"/>
          </p:nvPr>
        </p:nvSpPr>
        <p:spPr/>
        <p:txBody>
          <a:bodyPr/>
          <a:lstStyle>
            <a:lvl1pPr>
              <a:defRPr>
                <a:latin typeface="Helvetica" panose="020B0604020202020204" pitchFamily="34" charset="0"/>
                <a:cs typeface="Helvetica" panose="020B0604020202020204" pitchFamily="34" charset="0"/>
              </a:defRPr>
            </a:lvl1pPr>
          </a:lstStyle>
          <a:p>
            <a:fld id="{3BF825CD-50D3-403D-BA0E-54BCB91ADABA}" type="datetimeFigureOut">
              <a:rPr lang="en-US" smtClean="0"/>
              <a:pPr/>
              <a:t>7/6/2016</a:t>
            </a:fld>
            <a:endParaRPr lang="en-US" dirty="0"/>
          </a:p>
        </p:txBody>
      </p:sp>
      <p:sp>
        <p:nvSpPr>
          <p:cNvPr id="5" name="Footer Placeholder 4"/>
          <p:cNvSpPr>
            <a:spLocks noGrp="1"/>
          </p:cNvSpPr>
          <p:nvPr>
            <p:ph type="ftr" sz="quarter" idx="11"/>
          </p:nvPr>
        </p:nvSpPr>
        <p:spPr/>
        <p:txBody>
          <a:bodyPr/>
          <a:lstStyle>
            <a:lvl1pPr>
              <a:defRPr>
                <a:latin typeface="Helvetica" panose="020B0604020202020204" pitchFamily="34" charset="0"/>
                <a:cs typeface="Helvetica"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Helvetica" panose="020B0604020202020204" pitchFamily="34" charset="0"/>
                <a:cs typeface="Helvetica" panose="020B0604020202020204" pitchFamily="34" charset="0"/>
              </a:defRPr>
            </a:lvl1pPr>
          </a:lstStyle>
          <a:p>
            <a:fld id="{944FA7E0-D931-4741-880C-70155144696B}" type="slidenum">
              <a:rPr lang="en-US" smtClean="0"/>
              <a:pPr/>
              <a:t>‹#›</a:t>
            </a:fld>
            <a:endParaRPr lang="en-US" dirty="0"/>
          </a:p>
        </p:txBody>
      </p:sp>
      <p:sp>
        <p:nvSpPr>
          <p:cNvPr id="13" name="Text Placeholder 12"/>
          <p:cNvSpPr>
            <a:spLocks noGrp="1"/>
          </p:cNvSpPr>
          <p:nvPr>
            <p:ph type="body" sz="quarter" idx="13" hasCustomPrompt="1"/>
          </p:nvPr>
        </p:nvSpPr>
        <p:spPr>
          <a:xfrm>
            <a:off x="3340678" y="3753121"/>
            <a:ext cx="6294967" cy="566737"/>
          </a:xfrm>
          <a:prstGeom prst="rect">
            <a:avLst/>
          </a:prstGeom>
        </p:spPr>
        <p:txBody>
          <a:bodyPr>
            <a:normAutofit/>
          </a:bodyPr>
          <a:lstStyle>
            <a:lvl1pPr marL="0" indent="0" algn="r">
              <a:buNone/>
              <a:defRPr sz="1600">
                <a:solidFill>
                  <a:schemeClr val="accent4">
                    <a:lumMod val="20000"/>
                    <a:lumOff val="80000"/>
                  </a:schemeClr>
                </a:solidFill>
                <a:latin typeface="Helvetica" panose="020B0604020202020204" pitchFamily="34" charset="0"/>
                <a:cs typeface="Helvetica" panose="020B0604020202020204" pitchFamily="34" charset="0"/>
              </a:defRPr>
            </a:lvl1pPr>
          </a:lstStyle>
          <a:p>
            <a:pPr lvl="0"/>
            <a:r>
              <a:rPr lang="en-US" dirty="0" smtClean="0"/>
              <a:t>Click to add date</a:t>
            </a:r>
            <a:endParaRPr lang="en-US" dirty="0"/>
          </a:p>
        </p:txBody>
      </p:sp>
      <p:sp>
        <p:nvSpPr>
          <p:cNvPr id="10" name="Rectangle 9"/>
          <p:cNvSpPr/>
          <p:nvPr userDrawn="1"/>
        </p:nvSpPr>
        <p:spPr>
          <a:xfrm>
            <a:off x="0" y="1"/>
            <a:ext cx="12192000" cy="217714"/>
          </a:xfrm>
          <a:prstGeom prst="rect">
            <a:avLst/>
          </a:prstGeom>
          <a:solidFill>
            <a:srgbClr val="00B6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Helvetica" panose="020B0604020202020204" pitchFamily="34" charset="0"/>
              <a:cs typeface="Helvetica" panose="020B0604020202020204" pitchFamily="34" charset="0"/>
            </a:endParaRPr>
          </a:p>
        </p:txBody>
      </p:sp>
      <p:sp>
        <p:nvSpPr>
          <p:cNvPr id="7" name="Rectangle 6"/>
          <p:cNvSpPr/>
          <p:nvPr userDrawn="1"/>
        </p:nvSpPr>
        <p:spPr>
          <a:xfrm>
            <a:off x="10185621" y="5713372"/>
            <a:ext cx="1749287" cy="1144628"/>
          </a:xfrm>
          <a:prstGeom prst="rect">
            <a:avLst/>
          </a:prstGeom>
          <a:solidFill>
            <a:srgbClr val="222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Neue LT 57 Cn" panose="020B0506030502030204" pitchFamily="34" charset="0"/>
            </a:endParaRPr>
          </a:p>
        </p:txBody>
      </p:sp>
    </p:spTree>
    <p:extLst>
      <p:ext uri="{BB962C8B-B14F-4D97-AF65-F5344CB8AC3E}">
        <p14:creationId xmlns:p14="http://schemas.microsoft.com/office/powerpoint/2010/main" val="163051433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7"/>
            <a:ext cx="10515600" cy="1325563"/>
          </a:xfrm>
          <a:prstGeom prst="rect">
            <a:avLst/>
          </a:prstGeom>
        </p:spPr>
        <p:txBody>
          <a:bodyPr/>
          <a:lstStyle>
            <a:lvl1pPr>
              <a:defRPr sz="2800" kern="1500" spc="300" baseline="0">
                <a:solidFill>
                  <a:schemeClr val="accent1">
                    <a:lumMod val="50000"/>
                  </a:schemeClr>
                </a:solidFill>
                <a:latin typeface="HelveticaNeue LT 55 Roman" panose="020B0604020202020204" pitchFamily="34" charset="0"/>
              </a:defRPr>
            </a:lvl1pPr>
          </a:lstStyle>
          <a:p>
            <a:r>
              <a:rPr lang="en-US" dirty="0" smtClean="0"/>
              <a:t>Click to add title</a:t>
            </a:r>
            <a:endParaRPr lang="en-US" dirty="0"/>
          </a:p>
        </p:txBody>
      </p:sp>
    </p:spTree>
    <p:extLst>
      <p:ext uri="{BB962C8B-B14F-4D97-AF65-F5344CB8AC3E}">
        <p14:creationId xmlns:p14="http://schemas.microsoft.com/office/powerpoint/2010/main" val="720011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BF825CD-50D3-403D-BA0E-54BCB91ADABA}" type="datetimeFigureOut">
              <a:rPr lang="en-US" smtClean="0"/>
              <a:pPr/>
              <a:t>7/6/2016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44FA7E0-D931-4741-880C-70155144696B}" type="slidenum">
              <a:rPr lang="en-US" smtClean="0"/>
              <a:pPr/>
              <a:t>‹#›</a:t>
            </a:fld>
            <a:endParaRPr lang="en-US" dirty="0"/>
          </a:p>
        </p:txBody>
      </p:sp>
    </p:spTree>
    <p:extLst>
      <p:ext uri="{BB962C8B-B14F-4D97-AF65-F5344CB8AC3E}">
        <p14:creationId xmlns:p14="http://schemas.microsoft.com/office/powerpoint/2010/main" val="75869564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BF825CD-50D3-403D-BA0E-54BCB91ADABA}" type="datetimeFigureOut">
              <a:rPr lang="en-US" smtClean="0"/>
              <a:pPr/>
              <a:t>7/6/2016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44FA7E0-D931-4741-880C-70155144696B}" type="slidenum">
              <a:rPr lang="en-US" smtClean="0"/>
              <a:pPr/>
              <a:t>‹#›</a:t>
            </a:fld>
            <a:endParaRPr lang="en-US" dirty="0"/>
          </a:p>
        </p:txBody>
      </p:sp>
    </p:spTree>
    <p:extLst>
      <p:ext uri="{BB962C8B-B14F-4D97-AF65-F5344CB8AC3E}">
        <p14:creationId xmlns:p14="http://schemas.microsoft.com/office/powerpoint/2010/main" val="11045642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F825CD-50D3-403D-BA0E-54BCB91ADABA}" type="datetimeFigureOut">
              <a:rPr lang="en-US" smtClean="0"/>
              <a:pPr/>
              <a:t>7/6/2016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44FA7E0-D931-4741-880C-70155144696B}" type="slidenum">
              <a:rPr lang="en-US" smtClean="0"/>
              <a:pPr/>
              <a:t>‹#›</a:t>
            </a:fld>
            <a:endParaRPr lang="en-US" dirty="0"/>
          </a:p>
        </p:txBody>
      </p:sp>
    </p:spTree>
    <p:extLst>
      <p:ext uri="{BB962C8B-B14F-4D97-AF65-F5344CB8AC3E}">
        <p14:creationId xmlns:p14="http://schemas.microsoft.com/office/powerpoint/2010/main" val="320297706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normAutofit/>
          </a:bodyPr>
          <a:lstStyle>
            <a:lvl1pPr>
              <a:defRPr sz="2400"/>
            </a:lvl1pPr>
            <a:lvl2pPr marL="685800" indent="-228600">
              <a:buFont typeface="HelveticaNeue LT 45 Light" panose="020B0403020202020204" pitchFamily="34" charset="0"/>
              <a:buChar char="–"/>
              <a:defRPr sz="2000"/>
            </a:lvl2pPr>
            <a:lvl3pPr marL="1143000" indent="-228600">
              <a:buFont typeface="HelveticaNeue LT 45 Light" panose="020B0403020202020204" pitchFamily="34" charset="0"/>
              <a:buChar char="–"/>
              <a:defRPr sz="1800"/>
            </a:lvl3pPr>
            <a:lvl4pPr marL="1600200" indent="-228600">
              <a:buFont typeface="HelveticaNeue LT 45 Light" panose="020B0403020202020204" pitchFamily="34" charset="0"/>
              <a:buChar char="–"/>
              <a:defRPr sz="1600"/>
            </a:lvl4pPr>
            <a:lvl5pPr marL="2057400" indent="-228600">
              <a:buFont typeface="HelveticaNeue LT 45 Light" panose="020B0403020202020204" pitchFamily="34" charset="0"/>
              <a:buChar cha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normAutofit/>
          </a:bodyPr>
          <a:lstStyle>
            <a:lvl1pPr>
              <a:defRPr sz="2400"/>
            </a:lvl1pPr>
            <a:lvl2pPr marL="685800" indent="-228600">
              <a:buFont typeface="HelveticaNeue LT 45 Light" panose="020B0403020202020204" pitchFamily="34" charset="0"/>
              <a:buChar char="–"/>
              <a:defRPr sz="2000"/>
            </a:lvl2pPr>
            <a:lvl3pPr marL="1143000" indent="-228600">
              <a:buFont typeface="HelveticaNeue LT 45 Light" panose="020B0403020202020204" pitchFamily="34" charset="0"/>
              <a:buChar char="–"/>
              <a:defRPr sz="1800"/>
            </a:lvl3pPr>
            <a:lvl4pPr marL="1600200" indent="-228600">
              <a:buFont typeface="HelveticaNeue LT 45 Light" panose="020B0403020202020204" pitchFamily="34" charset="0"/>
              <a:buChar char="–"/>
              <a:defRPr sz="1600"/>
            </a:lvl4pPr>
            <a:lvl5pPr marL="2057400" indent="-228600">
              <a:buFont typeface="HelveticaNeue LT 45 Light" panose="020B0403020202020204" pitchFamily="34" charset="0"/>
              <a:buChar cha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3BF825CD-50D3-403D-BA0E-54BCB91ADABA}" type="datetimeFigureOut">
              <a:rPr lang="en-US" smtClean="0"/>
              <a:pPr/>
              <a:t>7/6/2016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44FA7E0-D931-4741-880C-70155144696B}" type="slidenum">
              <a:rPr lang="en-US" smtClean="0"/>
              <a:pPr/>
              <a:t>‹#›</a:t>
            </a:fld>
            <a:endParaRPr lang="en-US" dirty="0"/>
          </a:p>
        </p:txBody>
      </p:sp>
    </p:spTree>
    <p:extLst>
      <p:ext uri="{BB962C8B-B14F-4D97-AF65-F5344CB8AC3E}">
        <p14:creationId xmlns:p14="http://schemas.microsoft.com/office/powerpoint/2010/main" val="142446268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noAutofit/>
          </a:bodyPr>
          <a:lstStyle>
            <a:lvl1pPr marL="0" indent="0">
              <a:buNone/>
              <a:defRPr lang="en-US" sz="2000" kern="1500" spc="300" baseline="0" dirty="0" smtClean="0">
                <a:solidFill>
                  <a:schemeClr val="accent1">
                    <a:lumMod val="50000"/>
                  </a:schemeClr>
                </a:solidFill>
                <a:latin typeface="HelveticaNeue LT 55 Roman" panose="020B0604020202020204" pitchFamily="34" charset="0"/>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839788" y="2505075"/>
            <a:ext cx="5157787" cy="3684588"/>
          </a:xfrm>
        </p:spPr>
        <p:txBody>
          <a:bodyPr>
            <a:normAutofit/>
          </a:bodyPr>
          <a:lstStyle>
            <a:lvl1pPr>
              <a:defRPr sz="2000"/>
            </a:lvl1pPr>
            <a:lvl2pPr marL="685800" indent="-228600">
              <a:buFont typeface="HelveticaNeue LT 45 Light" panose="020B0403020202020204" pitchFamily="34" charset="0"/>
              <a:buChar char="–"/>
              <a:defRPr sz="1800"/>
            </a:lvl2pPr>
            <a:lvl3pPr marL="1143000" indent="-228600">
              <a:buFont typeface="HelveticaNeue LT 45 Light" panose="020B0403020202020204" pitchFamily="34" charset="0"/>
              <a:buChar char="–"/>
              <a:defRPr sz="1600"/>
            </a:lvl3pPr>
            <a:lvl4pPr marL="1600200" indent="-228600">
              <a:buFont typeface="HelveticaNeue LT 45 Light" panose="020B0403020202020204" pitchFamily="34" charset="0"/>
              <a:buChar char="–"/>
              <a:defRPr sz="1400"/>
            </a:lvl4pPr>
            <a:lvl5pPr marL="2057400" indent="-228600">
              <a:buFont typeface="HelveticaNeue LT 45 Light" panose="020B0403020202020204" pitchFamily="34" charset="0"/>
              <a:buChar cha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normAutofit/>
          </a:bodyPr>
          <a:lstStyle>
            <a:lvl1pPr marL="0" indent="0">
              <a:buNone/>
              <a:defRPr lang="en-US" sz="2000" kern="1500" spc="300" baseline="0" dirty="0" smtClean="0">
                <a:solidFill>
                  <a:schemeClr val="accent1">
                    <a:lumMod val="50000"/>
                  </a:schemeClr>
                </a:solidFill>
                <a:latin typeface="HelveticaNeue LT 55 Roman" panose="020B0604020202020204" pitchFamily="34" charset="0"/>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172200" y="2505075"/>
            <a:ext cx="5183188" cy="3684588"/>
          </a:xfrm>
        </p:spPr>
        <p:txBody>
          <a:bodyPr>
            <a:normAutofit/>
          </a:bodyPr>
          <a:lstStyle>
            <a:lvl1pPr>
              <a:defRPr sz="2000"/>
            </a:lvl1pPr>
            <a:lvl2pPr marL="685800" indent="-228600">
              <a:buFont typeface="HelveticaNeue LT 45 Light" panose="020B0403020202020204" pitchFamily="34" charset="0"/>
              <a:buChar char="–"/>
              <a:defRPr sz="1800"/>
            </a:lvl2pPr>
            <a:lvl3pPr marL="1143000" indent="-228600">
              <a:buFont typeface="HelveticaNeue LT 45 Light" panose="020B0403020202020204" pitchFamily="34" charset="0"/>
              <a:buChar char="–"/>
              <a:defRPr sz="1600"/>
            </a:lvl3pPr>
            <a:lvl4pPr marL="1600200" indent="-228600">
              <a:buFont typeface="HelveticaNeue LT 45 Light" panose="020B0403020202020204" pitchFamily="34" charset="0"/>
              <a:buChar char="–"/>
              <a:defRPr sz="1400"/>
            </a:lvl4pPr>
            <a:lvl5pPr marL="2057400" indent="-228600">
              <a:buFont typeface="HelveticaNeue LT 45 Light" panose="020B0403020202020204" pitchFamily="34" charset="0"/>
              <a:buChar cha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3BF825CD-50D3-403D-BA0E-54BCB91ADABA}" type="datetimeFigureOut">
              <a:rPr lang="en-US" smtClean="0"/>
              <a:pPr/>
              <a:t>7/6/2016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44FA7E0-D931-4741-880C-70155144696B}" type="slidenum">
              <a:rPr lang="en-US" smtClean="0"/>
              <a:pPr/>
              <a:t>‹#›</a:t>
            </a:fld>
            <a:endParaRPr lang="en-US" dirty="0"/>
          </a:p>
        </p:txBody>
      </p:sp>
    </p:spTree>
    <p:extLst>
      <p:ext uri="{BB962C8B-B14F-4D97-AF65-F5344CB8AC3E}">
        <p14:creationId xmlns:p14="http://schemas.microsoft.com/office/powerpoint/2010/main" val="17806802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7854D0D-DF0F-43B1-AC6F-DABDF14BB423}" type="datetimeFigureOut">
              <a:rPr lang="en-US" smtClean="0"/>
              <a:t>7/6/2016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6F62443-86E6-445E-9BEA-5930122BB0C0}" type="slidenum">
              <a:rPr lang="en-US" smtClean="0"/>
              <a:t>‹#›</a:t>
            </a:fld>
            <a:endParaRPr lang="en-US" dirty="0"/>
          </a:p>
        </p:txBody>
      </p:sp>
    </p:spTree>
    <p:extLst>
      <p:ext uri="{BB962C8B-B14F-4D97-AF65-F5344CB8AC3E}">
        <p14:creationId xmlns:p14="http://schemas.microsoft.com/office/powerpoint/2010/main" val="25884338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BF825CD-50D3-403D-BA0E-54BCB91ADABA}" type="datetimeFigureOut">
              <a:rPr lang="en-US" smtClean="0"/>
              <a:pPr/>
              <a:t>7/6/2016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44FA7E0-D931-4741-880C-70155144696B}" type="slidenum">
              <a:rPr lang="en-US" smtClean="0"/>
              <a:pPr/>
              <a:t>‹#›</a:t>
            </a:fld>
            <a:endParaRPr lang="en-US" dirty="0"/>
          </a:p>
        </p:txBody>
      </p:sp>
    </p:spTree>
    <p:extLst>
      <p:ext uri="{BB962C8B-B14F-4D97-AF65-F5344CB8AC3E}">
        <p14:creationId xmlns:p14="http://schemas.microsoft.com/office/powerpoint/2010/main" val="1323574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196834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marL="685800" indent="-228600">
              <a:buFont typeface="HelveticaNeue LT 45 Light" panose="020B0403020202020204" pitchFamily="34" charset="0"/>
              <a:buChar char="–"/>
              <a:defRPr sz="2800"/>
            </a:lvl2pPr>
            <a:lvl3pPr marL="1143000" indent="-228600">
              <a:buFont typeface="HelveticaNeue LT 45 Light" panose="020B0403020202020204" pitchFamily="34" charset="0"/>
              <a:buChar char="–"/>
              <a:defRPr sz="2400"/>
            </a:lvl3pPr>
            <a:lvl4pPr marL="1600200" indent="-228600">
              <a:buFont typeface="HelveticaNeue LT 45 Light" panose="020B0403020202020204" pitchFamily="34" charset="0"/>
              <a:buChar char="–"/>
              <a:defRPr sz="2000"/>
            </a:lvl4pPr>
            <a:lvl5pPr marL="2057400" indent="-228600">
              <a:buFont typeface="HelveticaNeue LT 45 Light" panose="020B0403020202020204" pitchFamily="34" charset="0"/>
              <a:buChar cha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F825CD-50D3-403D-BA0E-54BCB91ADABA}" type="datetimeFigureOut">
              <a:rPr lang="en-US" smtClean="0"/>
              <a:pPr/>
              <a:t>7/6/2016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44FA7E0-D931-4741-880C-70155144696B}" type="slidenum">
              <a:rPr lang="en-US" smtClean="0"/>
              <a:pPr/>
              <a:t>‹#›</a:t>
            </a:fld>
            <a:endParaRPr lang="en-US" dirty="0"/>
          </a:p>
        </p:txBody>
      </p:sp>
    </p:spTree>
    <p:extLst>
      <p:ext uri="{BB962C8B-B14F-4D97-AF65-F5344CB8AC3E}">
        <p14:creationId xmlns:p14="http://schemas.microsoft.com/office/powerpoint/2010/main" val="17374162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smtClean="0"/>
              <a:t>Click to edit Master title style</a:t>
            </a:r>
            <a:endParaRPr lang="en-US" dirty="0"/>
          </a:p>
        </p:txBody>
      </p:sp>
      <p:sp>
        <p:nvSpPr>
          <p:cNvPr id="3" name="Picture Placeholder 2"/>
          <p:cNvSpPr>
            <a:spLocks noGrp="1" noChangeAspect="1"/>
          </p:cNvSpPr>
          <p:nvPr>
            <p:ph type="pic" idx="1"/>
          </p:nvPr>
        </p:nvSpPr>
        <p:spPr>
          <a:xfrm>
            <a:off x="4872210" y="460768"/>
            <a:ext cx="7271002" cy="574124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F825CD-50D3-403D-BA0E-54BCB91ADABA}" type="datetimeFigureOut">
              <a:rPr lang="en-US" smtClean="0"/>
              <a:pPr/>
              <a:t>7/6/2016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44FA7E0-D931-4741-880C-70155144696B}" type="slidenum">
              <a:rPr lang="en-US" smtClean="0"/>
              <a:pPr/>
              <a:t>‹#›</a:t>
            </a:fld>
            <a:endParaRPr lang="en-US" dirty="0"/>
          </a:p>
        </p:txBody>
      </p:sp>
    </p:spTree>
    <p:extLst>
      <p:ext uri="{BB962C8B-B14F-4D97-AF65-F5344CB8AC3E}">
        <p14:creationId xmlns:p14="http://schemas.microsoft.com/office/powerpoint/2010/main" val="31465176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BF825CD-50D3-403D-BA0E-54BCB91ADABA}" type="datetimeFigureOut">
              <a:rPr lang="en-US" smtClean="0"/>
              <a:pPr/>
              <a:t>7/6/2016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44FA7E0-D931-4741-880C-70155144696B}" type="slidenum">
              <a:rPr lang="en-US" smtClean="0"/>
              <a:pPr/>
              <a:t>‹#›</a:t>
            </a:fld>
            <a:endParaRPr lang="en-US" dirty="0"/>
          </a:p>
        </p:txBody>
      </p:sp>
    </p:spTree>
    <p:extLst>
      <p:ext uri="{BB962C8B-B14F-4D97-AF65-F5344CB8AC3E}">
        <p14:creationId xmlns:p14="http://schemas.microsoft.com/office/powerpoint/2010/main" val="4408801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tx2">
            <a:lumMod val="50000"/>
          </a:schemeClr>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81278" y="5713372"/>
            <a:ext cx="3469018" cy="538343"/>
          </a:xfrm>
          <a:prstGeom prst="rect">
            <a:avLst/>
          </a:prstGeom>
          <a:noFill/>
          <a:ln>
            <a:noFill/>
          </a:ln>
        </p:spPr>
      </p:pic>
      <p:sp>
        <p:nvSpPr>
          <p:cNvPr id="2" name="Title 1"/>
          <p:cNvSpPr>
            <a:spLocks noGrp="1"/>
          </p:cNvSpPr>
          <p:nvPr>
            <p:ph type="ctrTitle" hasCustomPrompt="1"/>
          </p:nvPr>
        </p:nvSpPr>
        <p:spPr>
          <a:xfrm>
            <a:off x="3310131" y="717108"/>
            <a:ext cx="7952509" cy="1951327"/>
          </a:xfrm>
          <a:prstGeom prst="rect">
            <a:avLst/>
          </a:prstGeom>
        </p:spPr>
        <p:txBody>
          <a:bodyPr anchor="b"/>
          <a:lstStyle>
            <a:lvl1pPr algn="l">
              <a:defRPr sz="5000" spc="200" baseline="0">
                <a:solidFill>
                  <a:schemeClr val="accent6">
                    <a:lumMod val="60000"/>
                    <a:lumOff val="40000"/>
                  </a:schemeClr>
                </a:solidFill>
                <a:latin typeface="HelveticaNeue LT 55 Roman" panose="020B0604020202020204" pitchFamily="34" charset="0"/>
                <a:cs typeface="Helvetica" panose="020B0604020202020204" pitchFamily="34" charset="0"/>
              </a:defRPr>
            </a:lvl1pPr>
          </a:lstStyle>
          <a:p>
            <a:r>
              <a:rPr lang="en-US" dirty="0" smtClean="0"/>
              <a:t>Click to add title</a:t>
            </a:r>
            <a:endParaRPr lang="en-US" dirty="0"/>
          </a:p>
        </p:txBody>
      </p:sp>
      <p:sp>
        <p:nvSpPr>
          <p:cNvPr id="3" name="Subtitle 2"/>
          <p:cNvSpPr>
            <a:spLocks noGrp="1"/>
          </p:cNvSpPr>
          <p:nvPr>
            <p:ph type="subTitle" idx="1" hasCustomPrompt="1"/>
          </p:nvPr>
        </p:nvSpPr>
        <p:spPr>
          <a:xfrm>
            <a:off x="3323039" y="2758886"/>
            <a:ext cx="7376180" cy="552527"/>
          </a:xfrm>
          <a:prstGeom prst="rect">
            <a:avLst/>
          </a:prstGeom>
        </p:spPr>
        <p:txBody>
          <a:bodyPr/>
          <a:lstStyle>
            <a:lvl1pPr marL="0" indent="0" algn="l">
              <a:buNone/>
              <a:defRPr sz="2400" i="0">
                <a:solidFill>
                  <a:srgbClr val="00B6E3"/>
                </a:solidFill>
                <a:latin typeface="Helvetica" panose="020B0604020202020204" pitchFamily="34" charset="0"/>
                <a:cs typeface="Helvetica"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add subtitle</a:t>
            </a:r>
            <a:endParaRPr lang="en-US" dirty="0"/>
          </a:p>
        </p:txBody>
      </p:sp>
      <p:sp>
        <p:nvSpPr>
          <p:cNvPr id="4" name="Date Placeholder 3"/>
          <p:cNvSpPr>
            <a:spLocks noGrp="1"/>
          </p:cNvSpPr>
          <p:nvPr>
            <p:ph type="dt" sz="half" idx="10"/>
          </p:nvPr>
        </p:nvSpPr>
        <p:spPr/>
        <p:txBody>
          <a:bodyPr/>
          <a:lstStyle>
            <a:lvl1pPr>
              <a:defRPr>
                <a:latin typeface="Helvetica" panose="020B0604020202020204" pitchFamily="34" charset="0"/>
                <a:cs typeface="Helvetica" panose="020B0604020202020204" pitchFamily="34" charset="0"/>
              </a:defRPr>
            </a:lvl1pPr>
          </a:lstStyle>
          <a:p>
            <a:fld id="{3BF825CD-50D3-403D-BA0E-54BCB91ADABA}" type="datetimeFigureOut">
              <a:rPr lang="en-US" smtClean="0"/>
              <a:pPr/>
              <a:t>7/6/2016</a:t>
            </a:fld>
            <a:endParaRPr lang="en-US" dirty="0"/>
          </a:p>
        </p:txBody>
      </p:sp>
      <p:sp>
        <p:nvSpPr>
          <p:cNvPr id="5" name="Footer Placeholder 4"/>
          <p:cNvSpPr>
            <a:spLocks noGrp="1"/>
          </p:cNvSpPr>
          <p:nvPr>
            <p:ph type="ftr" sz="quarter" idx="11"/>
          </p:nvPr>
        </p:nvSpPr>
        <p:spPr/>
        <p:txBody>
          <a:bodyPr/>
          <a:lstStyle>
            <a:lvl1pPr>
              <a:defRPr>
                <a:latin typeface="Helvetica" panose="020B0604020202020204" pitchFamily="34" charset="0"/>
                <a:cs typeface="Helvetica"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Helvetica" panose="020B0604020202020204" pitchFamily="34" charset="0"/>
                <a:cs typeface="Helvetica" panose="020B0604020202020204" pitchFamily="34" charset="0"/>
              </a:defRPr>
            </a:lvl1pPr>
          </a:lstStyle>
          <a:p>
            <a:fld id="{944FA7E0-D931-4741-880C-70155144696B}" type="slidenum">
              <a:rPr lang="en-US" smtClean="0"/>
              <a:pPr/>
              <a:t>‹#›</a:t>
            </a:fld>
            <a:endParaRPr lang="en-US" dirty="0"/>
          </a:p>
        </p:txBody>
      </p:sp>
      <p:sp>
        <p:nvSpPr>
          <p:cNvPr id="13" name="Text Placeholder 12"/>
          <p:cNvSpPr>
            <a:spLocks noGrp="1"/>
          </p:cNvSpPr>
          <p:nvPr>
            <p:ph type="body" sz="quarter" idx="13" hasCustomPrompt="1"/>
          </p:nvPr>
        </p:nvSpPr>
        <p:spPr>
          <a:xfrm>
            <a:off x="3340678" y="3753121"/>
            <a:ext cx="6294967" cy="566737"/>
          </a:xfrm>
          <a:prstGeom prst="rect">
            <a:avLst/>
          </a:prstGeom>
        </p:spPr>
        <p:txBody>
          <a:bodyPr>
            <a:normAutofit/>
          </a:bodyPr>
          <a:lstStyle>
            <a:lvl1pPr marL="0" indent="0" algn="r">
              <a:buNone/>
              <a:defRPr sz="1600">
                <a:solidFill>
                  <a:schemeClr val="accent4">
                    <a:lumMod val="20000"/>
                    <a:lumOff val="80000"/>
                  </a:schemeClr>
                </a:solidFill>
                <a:latin typeface="Helvetica" panose="020B0604020202020204" pitchFamily="34" charset="0"/>
                <a:cs typeface="Helvetica" panose="020B0604020202020204" pitchFamily="34" charset="0"/>
              </a:defRPr>
            </a:lvl1pPr>
          </a:lstStyle>
          <a:p>
            <a:pPr lvl="0"/>
            <a:r>
              <a:rPr lang="en-US" dirty="0" smtClean="0"/>
              <a:t>Click to add date</a:t>
            </a:r>
            <a:endParaRPr lang="en-US" dirty="0"/>
          </a:p>
        </p:txBody>
      </p:sp>
      <p:sp>
        <p:nvSpPr>
          <p:cNvPr id="10" name="Rectangle 9"/>
          <p:cNvSpPr/>
          <p:nvPr userDrawn="1"/>
        </p:nvSpPr>
        <p:spPr>
          <a:xfrm>
            <a:off x="0" y="1"/>
            <a:ext cx="12192000" cy="217714"/>
          </a:xfrm>
          <a:prstGeom prst="rect">
            <a:avLst/>
          </a:prstGeom>
          <a:solidFill>
            <a:srgbClr val="00B6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Helvetica" panose="020B0604020202020204" pitchFamily="34" charset="0"/>
              <a:cs typeface="Helvetica" panose="020B0604020202020204" pitchFamily="34" charset="0"/>
            </a:endParaRPr>
          </a:p>
        </p:txBody>
      </p:sp>
      <p:sp>
        <p:nvSpPr>
          <p:cNvPr id="7" name="Rectangle 6"/>
          <p:cNvSpPr/>
          <p:nvPr userDrawn="1"/>
        </p:nvSpPr>
        <p:spPr>
          <a:xfrm>
            <a:off x="10185621" y="5713372"/>
            <a:ext cx="1749287" cy="1144628"/>
          </a:xfrm>
          <a:prstGeom prst="rect">
            <a:avLst/>
          </a:prstGeom>
          <a:solidFill>
            <a:srgbClr val="222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Neue LT 57 Cn" panose="020B0506030502030204" pitchFamily="34" charset="0"/>
            </a:endParaRPr>
          </a:p>
        </p:txBody>
      </p:sp>
    </p:spTree>
    <p:extLst>
      <p:ext uri="{BB962C8B-B14F-4D97-AF65-F5344CB8AC3E}">
        <p14:creationId xmlns:p14="http://schemas.microsoft.com/office/powerpoint/2010/main" val="42863904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One-line title with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7"/>
            <a:ext cx="10515600" cy="940874"/>
          </a:xfrm>
        </p:spPr>
        <p:txBody>
          <a:bodyPr/>
          <a:lstStyle/>
          <a:p>
            <a:r>
              <a:rPr lang="en-US" dirty="0" smtClean="0"/>
              <a:t>Use this if your title is one line</a:t>
            </a:r>
            <a:endParaRPr lang="en-US" dirty="0"/>
          </a:p>
        </p:txBody>
      </p:sp>
      <p:sp>
        <p:nvSpPr>
          <p:cNvPr id="3" name="Date Placeholder 2"/>
          <p:cNvSpPr>
            <a:spLocks noGrp="1"/>
          </p:cNvSpPr>
          <p:nvPr>
            <p:ph type="dt" sz="half" idx="10"/>
          </p:nvPr>
        </p:nvSpPr>
        <p:spPr/>
        <p:txBody>
          <a:bodyPr/>
          <a:lstStyle/>
          <a:p>
            <a:fld id="{3BF825CD-50D3-403D-BA0E-54BCB91ADABA}" type="datetimeFigureOut">
              <a:rPr lang="en-US" smtClean="0"/>
              <a:pPr/>
              <a:t>7/6/2016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4FA7E0-D931-4741-880C-70155144696B}" type="slidenum">
              <a:rPr lang="en-US" smtClean="0"/>
              <a:pPr/>
              <a:t>‹#›</a:t>
            </a:fld>
            <a:endParaRPr lang="en-US"/>
          </a:p>
        </p:txBody>
      </p:sp>
      <p:sp>
        <p:nvSpPr>
          <p:cNvPr id="6" name="Content Placeholder 2"/>
          <p:cNvSpPr>
            <a:spLocks noGrp="1"/>
          </p:cNvSpPr>
          <p:nvPr>
            <p:ph idx="1"/>
          </p:nvPr>
        </p:nvSpPr>
        <p:spPr>
          <a:xfrm>
            <a:off x="838200" y="1322391"/>
            <a:ext cx="10515600" cy="514770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8888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F825CD-50D3-403D-BA0E-54BCB91ADABA}" type="datetimeFigureOut">
              <a:rPr lang="en-US" smtClean="0"/>
              <a:pPr/>
              <a:t>7/6/2016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4FA7E0-D931-4741-880C-70155144696B}" type="slidenum">
              <a:rPr lang="en-US" smtClean="0"/>
              <a:pPr/>
              <a:t>‹#›</a:t>
            </a:fld>
            <a:endParaRPr lang="en-US"/>
          </a:p>
        </p:txBody>
      </p:sp>
    </p:spTree>
    <p:extLst>
      <p:ext uri="{BB962C8B-B14F-4D97-AF65-F5344CB8AC3E}">
        <p14:creationId xmlns:p14="http://schemas.microsoft.com/office/powerpoint/2010/main" val="18769644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7" name="Rectangle 6"/>
          <p:cNvSpPr/>
          <p:nvPr userDrawn="1"/>
        </p:nvSpPr>
        <p:spPr>
          <a:xfrm>
            <a:off x="-84221" y="-204537"/>
            <a:ext cx="12404558" cy="71828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621630" y="389188"/>
            <a:ext cx="10515600" cy="621464"/>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99651095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F825CD-50D3-403D-BA0E-54BCB91ADABA}" type="datetimeFigureOut">
              <a:rPr lang="en-US" smtClean="0"/>
              <a:pPr/>
              <a:t>7/6/2016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44FA7E0-D931-4741-880C-70155144696B}" type="slidenum">
              <a:rPr lang="en-US" smtClean="0"/>
              <a:pPr/>
              <a:t>‹#›</a:t>
            </a:fld>
            <a:endParaRPr lang="en-US" dirty="0"/>
          </a:p>
        </p:txBody>
      </p:sp>
    </p:spTree>
    <p:extLst>
      <p:ext uri="{BB962C8B-B14F-4D97-AF65-F5344CB8AC3E}">
        <p14:creationId xmlns:p14="http://schemas.microsoft.com/office/powerpoint/2010/main" val="15625977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normAutofit/>
          </a:bodyPr>
          <a:lstStyle>
            <a:lvl1pPr>
              <a:defRPr sz="2400"/>
            </a:lvl1pPr>
            <a:lvl2pPr marL="685800" indent="-228600">
              <a:buFont typeface="HelveticaNeue LT 45 Light" panose="020B0403020202020204" pitchFamily="34" charset="0"/>
              <a:buChar char="–"/>
              <a:defRPr sz="2000"/>
            </a:lvl2pPr>
            <a:lvl3pPr marL="1143000" indent="-228600">
              <a:buFont typeface="HelveticaNeue LT 45 Light" panose="020B0403020202020204" pitchFamily="34" charset="0"/>
              <a:buChar char="–"/>
              <a:defRPr sz="1800"/>
            </a:lvl3pPr>
            <a:lvl4pPr marL="1600200" indent="-228600">
              <a:buFont typeface="HelveticaNeue LT 45 Light" panose="020B0403020202020204" pitchFamily="34" charset="0"/>
              <a:buChar char="–"/>
              <a:defRPr sz="1600"/>
            </a:lvl4pPr>
            <a:lvl5pPr marL="2057400" indent="-228600">
              <a:buFont typeface="HelveticaNeue LT 45 Light" panose="020B0403020202020204" pitchFamily="34" charset="0"/>
              <a:buChar cha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normAutofit/>
          </a:bodyPr>
          <a:lstStyle>
            <a:lvl1pPr>
              <a:defRPr sz="2400"/>
            </a:lvl1pPr>
            <a:lvl2pPr marL="685800" indent="-228600">
              <a:buFont typeface="HelveticaNeue LT 45 Light" panose="020B0403020202020204" pitchFamily="34" charset="0"/>
              <a:buChar char="–"/>
              <a:defRPr sz="2000"/>
            </a:lvl2pPr>
            <a:lvl3pPr marL="1143000" indent="-228600">
              <a:buFont typeface="HelveticaNeue LT 45 Light" panose="020B0403020202020204" pitchFamily="34" charset="0"/>
              <a:buChar char="–"/>
              <a:defRPr sz="1800"/>
            </a:lvl3pPr>
            <a:lvl4pPr marL="1600200" indent="-228600">
              <a:buFont typeface="HelveticaNeue LT 45 Light" panose="020B0403020202020204" pitchFamily="34" charset="0"/>
              <a:buChar char="–"/>
              <a:defRPr sz="1600"/>
            </a:lvl4pPr>
            <a:lvl5pPr marL="2057400" indent="-228600">
              <a:buFont typeface="HelveticaNeue LT 45 Light" panose="020B0403020202020204" pitchFamily="34" charset="0"/>
              <a:buChar cha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3BF825CD-50D3-403D-BA0E-54BCB91ADABA}" type="datetimeFigureOut">
              <a:rPr lang="en-US" smtClean="0"/>
              <a:pPr/>
              <a:t>7/6/2016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44FA7E0-D931-4741-880C-70155144696B}" type="slidenum">
              <a:rPr lang="en-US" smtClean="0"/>
              <a:pPr/>
              <a:t>‹#›</a:t>
            </a:fld>
            <a:endParaRPr lang="en-US" dirty="0"/>
          </a:p>
        </p:txBody>
      </p:sp>
    </p:spTree>
    <p:extLst>
      <p:ext uri="{BB962C8B-B14F-4D97-AF65-F5344CB8AC3E}">
        <p14:creationId xmlns:p14="http://schemas.microsoft.com/office/powerpoint/2010/main" val="239554042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noAutofit/>
          </a:bodyPr>
          <a:lstStyle>
            <a:lvl1pPr marL="0" indent="0">
              <a:buNone/>
              <a:defRPr lang="en-US" sz="2000" kern="1500" spc="300" baseline="0" dirty="0" smtClean="0">
                <a:solidFill>
                  <a:schemeClr val="accent1">
                    <a:lumMod val="50000"/>
                  </a:schemeClr>
                </a:solidFill>
                <a:latin typeface="HelveticaNeue LT 55 Roman" panose="020B0604020202020204" pitchFamily="34" charset="0"/>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839788" y="2505075"/>
            <a:ext cx="5157787" cy="3684588"/>
          </a:xfrm>
        </p:spPr>
        <p:txBody>
          <a:bodyPr>
            <a:normAutofit/>
          </a:bodyPr>
          <a:lstStyle>
            <a:lvl1pPr>
              <a:defRPr sz="2000"/>
            </a:lvl1pPr>
            <a:lvl2pPr marL="685800" indent="-228600">
              <a:buFont typeface="HelveticaNeue LT 45 Light" panose="020B0403020202020204" pitchFamily="34" charset="0"/>
              <a:buChar char="–"/>
              <a:defRPr sz="1800"/>
            </a:lvl2pPr>
            <a:lvl3pPr marL="1143000" indent="-228600">
              <a:buFont typeface="HelveticaNeue LT 45 Light" panose="020B0403020202020204" pitchFamily="34" charset="0"/>
              <a:buChar char="–"/>
              <a:defRPr sz="1600"/>
            </a:lvl3pPr>
            <a:lvl4pPr marL="1600200" indent="-228600">
              <a:buFont typeface="HelveticaNeue LT 45 Light" panose="020B0403020202020204" pitchFamily="34" charset="0"/>
              <a:buChar char="–"/>
              <a:defRPr sz="1400"/>
            </a:lvl4pPr>
            <a:lvl5pPr marL="2057400" indent="-228600">
              <a:buFont typeface="HelveticaNeue LT 45 Light" panose="020B0403020202020204" pitchFamily="34" charset="0"/>
              <a:buChar cha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normAutofit/>
          </a:bodyPr>
          <a:lstStyle>
            <a:lvl1pPr marL="0" indent="0">
              <a:buNone/>
              <a:defRPr lang="en-US" sz="2000" kern="1500" spc="300" baseline="0" dirty="0" smtClean="0">
                <a:solidFill>
                  <a:schemeClr val="accent1">
                    <a:lumMod val="50000"/>
                  </a:schemeClr>
                </a:solidFill>
                <a:latin typeface="HelveticaNeue LT 55 Roman" panose="020B0604020202020204" pitchFamily="34" charset="0"/>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172200" y="2505075"/>
            <a:ext cx="5183188" cy="3684588"/>
          </a:xfrm>
        </p:spPr>
        <p:txBody>
          <a:bodyPr>
            <a:normAutofit/>
          </a:bodyPr>
          <a:lstStyle>
            <a:lvl1pPr>
              <a:defRPr sz="2000"/>
            </a:lvl1pPr>
            <a:lvl2pPr marL="685800" indent="-228600">
              <a:buFont typeface="HelveticaNeue LT 45 Light" panose="020B0403020202020204" pitchFamily="34" charset="0"/>
              <a:buChar char="–"/>
              <a:defRPr sz="1800"/>
            </a:lvl2pPr>
            <a:lvl3pPr marL="1143000" indent="-228600">
              <a:buFont typeface="HelveticaNeue LT 45 Light" panose="020B0403020202020204" pitchFamily="34" charset="0"/>
              <a:buChar char="–"/>
              <a:defRPr sz="1600"/>
            </a:lvl3pPr>
            <a:lvl4pPr marL="1600200" indent="-228600">
              <a:buFont typeface="HelveticaNeue LT 45 Light" panose="020B0403020202020204" pitchFamily="34" charset="0"/>
              <a:buChar char="–"/>
              <a:defRPr sz="1400"/>
            </a:lvl4pPr>
            <a:lvl5pPr marL="2057400" indent="-228600">
              <a:buFont typeface="HelveticaNeue LT 45 Light" panose="020B0403020202020204" pitchFamily="34" charset="0"/>
              <a:buChar cha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3BF825CD-50D3-403D-BA0E-54BCB91ADABA}" type="datetimeFigureOut">
              <a:rPr lang="en-US" smtClean="0"/>
              <a:pPr/>
              <a:t>7/6/2016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44FA7E0-D931-4741-880C-70155144696B}" type="slidenum">
              <a:rPr lang="en-US" smtClean="0"/>
              <a:pPr/>
              <a:t>‹#›</a:t>
            </a:fld>
            <a:endParaRPr lang="en-US" dirty="0"/>
          </a:p>
        </p:txBody>
      </p:sp>
    </p:spTree>
    <p:extLst>
      <p:ext uri="{BB962C8B-B14F-4D97-AF65-F5344CB8AC3E}">
        <p14:creationId xmlns:p14="http://schemas.microsoft.com/office/powerpoint/2010/main" val="181908817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7854D0D-DF0F-43B1-AC6F-DABDF14BB423}" type="datetimeFigureOut">
              <a:rPr lang="en-US" smtClean="0"/>
              <a:t>7/6/2016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6F62443-86E6-445E-9BEA-5930122BB0C0}" type="slidenum">
              <a:rPr lang="en-US" smtClean="0"/>
              <a:t>‹#›</a:t>
            </a:fld>
            <a:endParaRPr lang="en-US" dirty="0"/>
          </a:p>
        </p:txBody>
      </p:sp>
    </p:spTree>
    <p:extLst>
      <p:ext uri="{BB962C8B-B14F-4D97-AF65-F5344CB8AC3E}">
        <p14:creationId xmlns:p14="http://schemas.microsoft.com/office/powerpoint/2010/main" val="42540440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Rectangle 6"/>
          <p:cNvSpPr/>
          <p:nvPr userDrawn="1"/>
        </p:nvSpPr>
        <p:spPr>
          <a:xfrm>
            <a:off x="-84221" y="-204537"/>
            <a:ext cx="12404558" cy="71828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Neue LT 57 Cn" panose="020B0506030502030204" pitchFamily="34" charset="0"/>
            </a:endParaRPr>
          </a:p>
        </p:txBody>
      </p:sp>
      <p:sp>
        <p:nvSpPr>
          <p:cNvPr id="6" name="Title 1"/>
          <p:cNvSpPr>
            <a:spLocks noGrp="1"/>
          </p:cNvSpPr>
          <p:nvPr>
            <p:ph type="title"/>
          </p:nvPr>
        </p:nvSpPr>
        <p:spPr>
          <a:xfrm>
            <a:off x="621630" y="389188"/>
            <a:ext cx="10515600" cy="621464"/>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166096202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7" name="Rectangle 6"/>
          <p:cNvSpPr/>
          <p:nvPr userDrawn="1"/>
        </p:nvSpPr>
        <p:spPr>
          <a:xfrm>
            <a:off x="-84221" y="-204537"/>
            <a:ext cx="12404558" cy="71828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Neue LT 57 Cn" panose="020B0506030502030204" pitchFamily="34" charset="0"/>
            </a:endParaRPr>
          </a:p>
        </p:txBody>
      </p:sp>
      <p:sp>
        <p:nvSpPr>
          <p:cNvPr id="6" name="Title 1"/>
          <p:cNvSpPr>
            <a:spLocks noGrp="1"/>
          </p:cNvSpPr>
          <p:nvPr>
            <p:ph type="title"/>
          </p:nvPr>
        </p:nvSpPr>
        <p:spPr>
          <a:xfrm rot="16200000">
            <a:off x="-2829508" y="3118263"/>
            <a:ext cx="6424863" cy="621464"/>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27688277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marL="685800" indent="-228600">
              <a:buFont typeface="HelveticaNeue LT 45 Light" panose="020B0403020202020204" pitchFamily="34" charset="0"/>
              <a:buChar char="–"/>
              <a:defRPr sz="2800"/>
            </a:lvl2pPr>
            <a:lvl3pPr marL="1143000" indent="-228600">
              <a:buFont typeface="HelveticaNeue LT 45 Light" panose="020B0403020202020204" pitchFamily="34" charset="0"/>
              <a:buChar char="–"/>
              <a:defRPr sz="2400"/>
            </a:lvl3pPr>
            <a:lvl4pPr marL="1600200" indent="-228600">
              <a:buFont typeface="HelveticaNeue LT 45 Light" panose="020B0403020202020204" pitchFamily="34" charset="0"/>
              <a:buChar char="–"/>
              <a:defRPr sz="2000"/>
            </a:lvl4pPr>
            <a:lvl5pPr marL="2057400" indent="-228600">
              <a:buFont typeface="HelveticaNeue LT 45 Light" panose="020B0403020202020204" pitchFamily="34" charset="0"/>
              <a:buChar cha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F825CD-50D3-403D-BA0E-54BCB91ADABA}" type="datetimeFigureOut">
              <a:rPr lang="en-US" smtClean="0"/>
              <a:pPr/>
              <a:t>7/6/2016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44FA7E0-D931-4741-880C-70155144696B}" type="slidenum">
              <a:rPr lang="en-US" smtClean="0"/>
              <a:pPr/>
              <a:t>‹#›</a:t>
            </a:fld>
            <a:endParaRPr lang="en-US" dirty="0"/>
          </a:p>
        </p:txBody>
      </p:sp>
    </p:spTree>
    <p:extLst>
      <p:ext uri="{BB962C8B-B14F-4D97-AF65-F5344CB8AC3E}">
        <p14:creationId xmlns:p14="http://schemas.microsoft.com/office/powerpoint/2010/main" val="22303219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HelveticaNeue LT 57 Cn" panose="020B0506030502030204" pitchFamily="34" charset="0"/>
              </a:defRPr>
            </a:lvl1pPr>
          </a:lstStyle>
          <a:p>
            <a:fld id="{3BF825CD-50D3-403D-BA0E-54BCB91ADABA}" type="datetimeFigureOut">
              <a:rPr lang="en-US" smtClean="0"/>
              <a:pPr/>
              <a:t>7/6/2016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HelveticaNeue LT 57 Cn" panose="020B0506030502030204" pitchFamily="34"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HelveticaNeue LT 57 Cn" panose="020B0506030502030204" pitchFamily="34" charset="0"/>
              </a:defRPr>
            </a:lvl1pPr>
          </a:lstStyle>
          <a:p>
            <a:fld id="{944FA7E0-D931-4741-880C-70155144696B}" type="slidenum">
              <a:rPr lang="en-US" smtClean="0"/>
              <a:pPr/>
              <a:t>‹#›</a:t>
            </a:fld>
            <a:endParaRPr lang="en-US" dirty="0"/>
          </a:p>
        </p:txBody>
      </p:sp>
      <p:sp>
        <p:nvSpPr>
          <p:cNvPr id="7" name="Rectangle 6"/>
          <p:cNvSpPr/>
          <p:nvPr userDrawn="1"/>
        </p:nvSpPr>
        <p:spPr>
          <a:xfrm>
            <a:off x="0" y="1"/>
            <a:ext cx="12192000" cy="217714"/>
          </a:xfrm>
          <a:prstGeom prst="rect">
            <a:avLst/>
          </a:prstGeom>
          <a:solidFill>
            <a:srgbClr val="00B6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709751572"/>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65" r:id="rId8"/>
    <p:sldLayoutId id="2147483746" r:id="rId9"/>
    <p:sldLayoutId id="2147483747" r:id="rId10"/>
    <p:sldLayoutId id="2147483748" r:id="rId11"/>
    <p:sldLayoutId id="2147483751" r:id="rId12"/>
    <p:sldLayoutId id="2147483767" r:id="rId13"/>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lang="en-US" sz="2800" kern="1500" spc="300" baseline="0" dirty="0">
          <a:solidFill>
            <a:schemeClr val="accent1">
              <a:lumMod val="50000"/>
            </a:schemeClr>
          </a:solidFill>
          <a:latin typeface="HelveticaNeue LT 55 Roman"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Neue LT 45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Neue LT 45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Neue LT 45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Neue LT 45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Neue LT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HelveticaNeue LT 57 Cn" panose="020B0506030502030204" pitchFamily="34" charset="0"/>
              </a:defRPr>
            </a:lvl1pPr>
          </a:lstStyle>
          <a:p>
            <a:fld id="{3BF825CD-50D3-403D-BA0E-54BCB91ADABA}" type="datetimeFigureOut">
              <a:rPr lang="en-US" smtClean="0"/>
              <a:pPr/>
              <a:t>7/6/2016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HelveticaNeue LT 57 Cn" panose="020B0506030502030204" pitchFamily="34"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HelveticaNeue LT 57 Cn" panose="020B0506030502030204" pitchFamily="34" charset="0"/>
              </a:defRPr>
            </a:lvl1pPr>
          </a:lstStyle>
          <a:p>
            <a:fld id="{944FA7E0-D931-4741-880C-70155144696B}" type="slidenum">
              <a:rPr lang="en-US" smtClean="0"/>
              <a:pPr/>
              <a:t>‹#›</a:t>
            </a:fld>
            <a:endParaRPr lang="en-US" dirty="0"/>
          </a:p>
        </p:txBody>
      </p:sp>
      <p:sp>
        <p:nvSpPr>
          <p:cNvPr id="7" name="Rectangle 6"/>
          <p:cNvSpPr/>
          <p:nvPr userDrawn="1"/>
        </p:nvSpPr>
        <p:spPr>
          <a:xfrm>
            <a:off x="0" y="1"/>
            <a:ext cx="12192000" cy="217714"/>
          </a:xfrm>
          <a:prstGeom prst="rect">
            <a:avLst/>
          </a:prstGeom>
          <a:solidFill>
            <a:srgbClr val="00B6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631568319"/>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6" r:id="rId12"/>
    <p:sldLayoutId id="2147483769" r:id="rId13"/>
    <p:sldLayoutId id="2147483770" r:id="rId14"/>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lang="en-US" sz="2800" kern="1500" spc="300" baseline="0" dirty="0">
          <a:solidFill>
            <a:schemeClr val="accent1">
              <a:lumMod val="50000"/>
            </a:schemeClr>
          </a:solidFill>
          <a:latin typeface="HelveticaNeue LT 55 Roman"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Neue LT 45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Neue LT 45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Neue LT 45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Neue LT 45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Neue LT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20.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20.xml"/><Relationship Id="rId5" Type="http://schemas.openxmlformats.org/officeDocument/2006/relationships/image" Target="../media/image10.jpe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20.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9.jp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image" Target="../media/image60.jpeg"/><Relationship Id="rId1" Type="http://schemas.openxmlformats.org/officeDocument/2006/relationships/slideLayout" Target="../slideLayouts/slideLayout15.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image" Target="../media/image66.png"/><Relationship Id="rId1" Type="http://schemas.openxmlformats.org/officeDocument/2006/relationships/slideLayout" Target="../slideLayouts/slideLayout15.xml"/><Relationship Id="rId6" Type="http://schemas.openxmlformats.org/officeDocument/2006/relationships/image" Target="../media/image70.gif"/><Relationship Id="rId5" Type="http://schemas.openxmlformats.org/officeDocument/2006/relationships/image" Target="../media/image69.png"/><Relationship Id="rId4" Type="http://schemas.openxmlformats.org/officeDocument/2006/relationships/image" Target="../media/image68.jpeg"/></Relationships>
</file>

<file path=ppt/slides/_rels/slide2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5.xml"/><Relationship Id="rId5" Type="http://schemas.openxmlformats.org/officeDocument/2006/relationships/image" Target="../media/image76.png"/><Relationship Id="rId4" Type="http://schemas.openxmlformats.org/officeDocument/2006/relationships/image" Target="../media/image75.png"/></Relationships>
</file>

<file path=ppt/slides/_rels/slide2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15.xml"/><Relationship Id="rId6" Type="http://schemas.openxmlformats.org/officeDocument/2006/relationships/image" Target="../media/image15.jpeg"/><Relationship Id="rId5" Type="http://schemas.openxmlformats.org/officeDocument/2006/relationships/image" Target="../media/image14.jpg"/><Relationship Id="rId4" Type="http://schemas.openxmlformats.org/officeDocument/2006/relationships/image" Target="../media/image13.jpg"/></Relationships>
</file>

<file path=ppt/slides/_rels/slide3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22.xml"/><Relationship Id="rId4" Type="http://schemas.openxmlformats.org/officeDocument/2006/relationships/chart" Target="../charts/chart4.xml"/></Relationships>
</file>

<file path=ppt/slides/_rels/slide3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20.xml"/><Relationship Id="rId6" Type="http://schemas.openxmlformats.org/officeDocument/2006/relationships/image" Target="../media/image86.png"/><Relationship Id="rId5" Type="http://schemas.openxmlformats.org/officeDocument/2006/relationships/image" Target="../media/image85.jpeg"/><Relationship Id="rId4" Type="http://schemas.openxmlformats.org/officeDocument/2006/relationships/image" Target="../media/image84.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val="0"/>
              </a:ext>
            </a:extLst>
          </a:blip>
          <a:srcRect l="5394" r="6633"/>
          <a:stretch/>
        </p:blipFill>
        <p:spPr>
          <a:xfrm>
            <a:off x="-933497" y="3450109"/>
            <a:ext cx="14051508" cy="3448906"/>
          </a:xfrm>
          <a:prstGeom prst="rect">
            <a:avLst/>
          </a:prstGeom>
        </p:spPr>
      </p:pic>
      <p:sp>
        <p:nvSpPr>
          <p:cNvPr id="16" name="Flowchart: Manual Input 15"/>
          <p:cNvSpPr/>
          <p:nvPr/>
        </p:nvSpPr>
        <p:spPr>
          <a:xfrm>
            <a:off x="-188854" y="6002755"/>
            <a:ext cx="12569707" cy="1686426"/>
          </a:xfrm>
          <a:prstGeom prst="flowChartManualInpu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ctrTitle"/>
          </p:nvPr>
        </p:nvSpPr>
        <p:spPr>
          <a:xfrm>
            <a:off x="2116003" y="-37805"/>
            <a:ext cx="7952509" cy="1951327"/>
          </a:xfrm>
        </p:spPr>
        <p:txBody>
          <a:bodyPr/>
          <a:lstStyle/>
          <a:p>
            <a:r>
              <a:rPr lang="en-US" dirty="0" smtClean="0">
                <a:solidFill>
                  <a:srgbClr val="B7E390"/>
                </a:solidFill>
                <a:latin typeface="HelveticaNeue LT 55 Roman" panose="020B0604020202020204" pitchFamily="34" charset="0"/>
              </a:rPr>
              <a:t>Somerville High School</a:t>
            </a:r>
            <a:endParaRPr lang="en-US" dirty="0">
              <a:solidFill>
                <a:srgbClr val="B7E390"/>
              </a:solidFill>
              <a:latin typeface="HelveticaNeue LT 55 Roman" panose="020B0604020202020204" pitchFamily="34" charset="0"/>
            </a:endParaRPr>
          </a:p>
        </p:txBody>
      </p:sp>
      <p:sp>
        <p:nvSpPr>
          <p:cNvPr id="2" name="Subtitle 1"/>
          <p:cNvSpPr>
            <a:spLocks noGrp="1"/>
          </p:cNvSpPr>
          <p:nvPr>
            <p:ph type="subTitle" idx="1"/>
          </p:nvPr>
        </p:nvSpPr>
        <p:spPr>
          <a:xfrm>
            <a:off x="2404167" y="2003973"/>
            <a:ext cx="7376180" cy="552527"/>
          </a:xfrm>
        </p:spPr>
        <p:txBody>
          <a:bodyPr/>
          <a:lstStyle/>
          <a:p>
            <a:r>
              <a:rPr lang="en-US" dirty="0" smtClean="0">
                <a:solidFill>
                  <a:schemeClr val="bg1"/>
                </a:solidFill>
                <a:latin typeface="HelveticaNeue LT 55 Roman" panose="020B0604020202020204" pitchFamily="34" charset="0"/>
              </a:rPr>
              <a:t>Board of Alderman: Financial Sub-Committee</a:t>
            </a:r>
          </a:p>
        </p:txBody>
      </p:sp>
      <p:sp>
        <p:nvSpPr>
          <p:cNvPr id="8" name="Text Placeholder 7"/>
          <p:cNvSpPr>
            <a:spLocks noGrp="1"/>
          </p:cNvSpPr>
          <p:nvPr>
            <p:ph type="body" sz="quarter" idx="13"/>
          </p:nvPr>
        </p:nvSpPr>
        <p:spPr>
          <a:xfrm>
            <a:off x="2435544" y="2781300"/>
            <a:ext cx="6294967" cy="566737"/>
          </a:xfrm>
        </p:spPr>
        <p:txBody>
          <a:bodyPr/>
          <a:lstStyle/>
          <a:p>
            <a:r>
              <a:rPr lang="en-US" dirty="0" smtClean="0">
                <a:latin typeface="HelveticaNeue LT 55 Roman" panose="020B0604020202020204" pitchFamily="34" charset="0"/>
              </a:rPr>
              <a:t>July 6, 2016</a:t>
            </a:r>
            <a:endParaRPr lang="en-US" dirty="0">
              <a:latin typeface="HelveticaNeue LT 55 Roman" panose="020B0604020202020204" pitchFamily="34" charset="0"/>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577" y="6408150"/>
            <a:ext cx="2514443" cy="389777"/>
          </a:xfrm>
          <a:prstGeom prst="rect">
            <a:avLst/>
          </a:prstGeom>
        </p:spPr>
      </p:pic>
      <p:pic>
        <p:nvPicPr>
          <p:cNvPr id="14" name="Picture 13"/>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99914" y="6343489"/>
            <a:ext cx="1626595" cy="398778"/>
          </a:xfrm>
          <a:prstGeom prst="rect">
            <a:avLst/>
          </a:prstGeom>
        </p:spPr>
      </p:pic>
      <p:sp>
        <p:nvSpPr>
          <p:cNvPr id="3" name="Oval 2"/>
          <p:cNvSpPr/>
          <p:nvPr/>
        </p:nvSpPr>
        <p:spPr>
          <a:xfrm>
            <a:off x="9962147" y="865241"/>
            <a:ext cx="1772090" cy="17720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4768" y="876300"/>
            <a:ext cx="1743584" cy="1743584"/>
          </a:xfrm>
          <a:prstGeom prst="ellipse">
            <a:avLst/>
          </a:prstGeom>
          <a:ln w="63500" cap="rnd">
            <a:noFill/>
          </a:ln>
          <a:effectLst>
            <a:outerShdw blurRad="381000" dist="292100" dir="5400000" sx="-80000" sy="-18000" rotWithShape="0">
              <a:srgbClr val="000000">
                <a:alpha val="22000"/>
              </a:srgbClr>
            </a:outerShdw>
          </a:effectLst>
        </p:spPr>
      </p:pic>
      <p:pic>
        <p:nvPicPr>
          <p:cNvPr id="10" name="Picture 9"/>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95166" y="846158"/>
            <a:ext cx="1744747" cy="1788759"/>
          </a:xfrm>
          <a:prstGeom prst="rect">
            <a:avLst/>
          </a:prstGeom>
        </p:spPr>
      </p:pic>
    </p:spTree>
    <p:extLst>
      <p:ext uri="{BB962C8B-B14F-4D97-AF65-F5344CB8AC3E}">
        <p14:creationId xmlns:p14="http://schemas.microsoft.com/office/powerpoint/2010/main" val="305740927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0" y="0"/>
            <a:ext cx="12192000" cy="6858000"/>
          </a:xfrm>
          <a:prstGeom prst="rect">
            <a:avLst/>
          </a:prstGeom>
          <a:solidFill>
            <a:schemeClr val="accent1">
              <a:alpha val="5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36623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838200" y="442450"/>
            <a:ext cx="10515600" cy="1041761"/>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lang="en-US" sz="2800" kern="1500" spc="300" baseline="0">
                <a:solidFill>
                  <a:schemeClr val="accent1">
                    <a:lumMod val="50000"/>
                  </a:schemeClr>
                </a:solidFill>
                <a:latin typeface="HelveticaNeue LT 55 Roman" panose="020B0604020202020204" pitchFamily="34" charset="0"/>
                <a:ea typeface="+mj-ea"/>
                <a:cs typeface="+mj-cs"/>
              </a:defRPr>
            </a:lvl1pPr>
          </a:lstStyle>
          <a:p>
            <a:r>
              <a:rPr lang="en-US" dirty="0" smtClean="0">
                <a:solidFill>
                  <a:srgbClr val="1C4469"/>
                </a:solidFill>
              </a:rPr>
              <a:t>Existing High School: </a:t>
            </a:r>
            <a:br>
              <a:rPr lang="en-US" dirty="0" smtClean="0">
                <a:solidFill>
                  <a:srgbClr val="1C4469"/>
                </a:solidFill>
              </a:rPr>
            </a:br>
            <a:r>
              <a:rPr lang="en-US" dirty="0" smtClean="0">
                <a:solidFill>
                  <a:srgbClr val="1C4469"/>
                </a:solidFill>
              </a:rPr>
              <a:t>1</a:t>
            </a:r>
            <a:r>
              <a:rPr lang="en-US" baseline="30000" dirty="0" smtClean="0">
                <a:solidFill>
                  <a:srgbClr val="1C4469"/>
                </a:solidFill>
              </a:rPr>
              <a:t>st</a:t>
            </a:r>
            <a:r>
              <a:rPr lang="en-US" dirty="0" smtClean="0">
                <a:solidFill>
                  <a:srgbClr val="1C4469"/>
                </a:solidFill>
              </a:rPr>
              <a:t> Floor Program Plan</a:t>
            </a:r>
            <a:endParaRPr lang="en-US" dirty="0"/>
          </a:p>
        </p:txBody>
      </p:sp>
      <p:pic>
        <p:nvPicPr>
          <p:cNvPr id="18" name="Picture 17"/>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256252" y="1354196"/>
            <a:ext cx="13333229" cy="4880344"/>
          </a:xfrm>
          <a:prstGeom prst="rect">
            <a:avLst/>
          </a:prstGeom>
        </p:spPr>
      </p:pic>
      <p:grpSp>
        <p:nvGrpSpPr>
          <p:cNvPr id="20" name="Group 19"/>
          <p:cNvGrpSpPr/>
          <p:nvPr/>
        </p:nvGrpSpPr>
        <p:grpSpPr>
          <a:xfrm>
            <a:off x="1255747" y="3461468"/>
            <a:ext cx="9394515" cy="1052578"/>
            <a:chOff x="1255747" y="3004268"/>
            <a:chExt cx="9394515" cy="1052578"/>
          </a:xfrm>
        </p:grpSpPr>
        <p:sp>
          <p:nvSpPr>
            <p:cNvPr id="21" name="Down Arrow 20"/>
            <p:cNvSpPr/>
            <p:nvPr/>
          </p:nvSpPr>
          <p:spPr>
            <a:xfrm rot="10800000">
              <a:off x="1255747" y="3044947"/>
              <a:ext cx="237274" cy="98298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Neue LT 57 Cn" panose="020B0506030502030204" pitchFamily="34" charset="0"/>
              </a:endParaRPr>
            </a:p>
          </p:txBody>
        </p:sp>
        <p:sp>
          <p:nvSpPr>
            <p:cNvPr id="22" name="Down Arrow 21"/>
            <p:cNvSpPr/>
            <p:nvPr/>
          </p:nvSpPr>
          <p:spPr>
            <a:xfrm rot="10800000">
              <a:off x="6036920" y="3006533"/>
              <a:ext cx="237274" cy="98298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Neue LT 57 Cn" panose="020B0506030502030204" pitchFamily="34" charset="0"/>
              </a:endParaRPr>
            </a:p>
          </p:txBody>
        </p:sp>
        <p:sp>
          <p:nvSpPr>
            <p:cNvPr id="23" name="Down Arrow 22"/>
            <p:cNvSpPr/>
            <p:nvPr/>
          </p:nvSpPr>
          <p:spPr>
            <a:xfrm rot="10800000">
              <a:off x="3028245" y="3006532"/>
              <a:ext cx="237274" cy="98298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Neue LT 57 Cn" panose="020B0506030502030204" pitchFamily="34" charset="0"/>
              </a:endParaRPr>
            </a:p>
          </p:txBody>
        </p:sp>
        <p:sp>
          <p:nvSpPr>
            <p:cNvPr id="24" name="Down Arrow 23"/>
            <p:cNvSpPr/>
            <p:nvPr/>
          </p:nvSpPr>
          <p:spPr>
            <a:xfrm rot="10800000">
              <a:off x="4213457" y="3073865"/>
              <a:ext cx="237274" cy="98298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Neue LT 57 Cn" panose="020B0506030502030204" pitchFamily="34" charset="0"/>
              </a:endParaRPr>
            </a:p>
          </p:txBody>
        </p:sp>
        <p:cxnSp>
          <p:nvCxnSpPr>
            <p:cNvPr id="25" name="Straight Arrow Connector 24"/>
            <p:cNvCxnSpPr/>
            <p:nvPr/>
          </p:nvCxnSpPr>
          <p:spPr>
            <a:xfrm flipV="1">
              <a:off x="1560693" y="4029402"/>
              <a:ext cx="8723106" cy="27444"/>
            </a:xfrm>
            <a:prstGeom prst="straightConnector1">
              <a:avLst/>
            </a:prstGeom>
            <a:ln w="136525">
              <a:solidFill>
                <a:srgbClr val="FF0000"/>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26" name="Down Arrow 25"/>
            <p:cNvSpPr/>
            <p:nvPr/>
          </p:nvSpPr>
          <p:spPr>
            <a:xfrm rot="12360000">
              <a:off x="10412988" y="3004268"/>
              <a:ext cx="237274" cy="98298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Neue LT 57 Cn" panose="020B0506030502030204" pitchFamily="34" charset="0"/>
              </a:endParaRPr>
            </a:p>
          </p:txBody>
        </p:sp>
      </p:grpSp>
      <p:grpSp>
        <p:nvGrpSpPr>
          <p:cNvPr id="27" name="Group 26"/>
          <p:cNvGrpSpPr/>
          <p:nvPr/>
        </p:nvGrpSpPr>
        <p:grpSpPr>
          <a:xfrm>
            <a:off x="555645" y="1329182"/>
            <a:ext cx="11413297" cy="4619479"/>
            <a:chOff x="555645" y="1329182"/>
            <a:chExt cx="11413297" cy="4619479"/>
          </a:xfrm>
        </p:grpSpPr>
        <p:sp>
          <p:nvSpPr>
            <p:cNvPr id="28" name="Oval 27"/>
            <p:cNvSpPr/>
            <p:nvPr/>
          </p:nvSpPr>
          <p:spPr>
            <a:xfrm>
              <a:off x="7340768" y="1329182"/>
              <a:ext cx="4628174" cy="4619479"/>
            </a:xfrm>
            <a:prstGeom prst="ellipse">
              <a:avLst/>
            </a:prstGeom>
            <a:noFill/>
            <a:ln w="57150">
              <a:solidFill>
                <a:srgbClr val="1C44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Neue LT 57 Cn" panose="020B0506030502030204" pitchFamily="34" charset="0"/>
              </a:endParaRPr>
            </a:p>
          </p:txBody>
        </p:sp>
        <p:sp>
          <p:nvSpPr>
            <p:cNvPr id="29" name="Oval 28"/>
            <p:cNvSpPr/>
            <p:nvPr/>
          </p:nvSpPr>
          <p:spPr>
            <a:xfrm>
              <a:off x="555645" y="2355850"/>
              <a:ext cx="1553151" cy="2879395"/>
            </a:xfrm>
            <a:prstGeom prst="ellipse">
              <a:avLst/>
            </a:prstGeom>
            <a:noFill/>
            <a:ln w="57150">
              <a:solidFill>
                <a:srgbClr val="33ED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Neue LT 57 Cn" panose="020B0506030502030204" pitchFamily="34" charset="0"/>
              </a:endParaRPr>
            </a:p>
          </p:txBody>
        </p:sp>
        <p:sp>
          <p:nvSpPr>
            <p:cNvPr id="30" name="Oval 29"/>
            <p:cNvSpPr/>
            <p:nvPr/>
          </p:nvSpPr>
          <p:spPr>
            <a:xfrm>
              <a:off x="2167180" y="1541721"/>
              <a:ext cx="3117201" cy="3795824"/>
            </a:xfrm>
            <a:prstGeom prst="ellipse">
              <a:avLst/>
            </a:prstGeom>
            <a:noFill/>
            <a:ln w="57150">
              <a:solidFill>
                <a:srgbClr val="33ED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Neue LT 57 Cn" panose="020B0506030502030204" pitchFamily="34" charset="0"/>
              </a:endParaRPr>
            </a:p>
          </p:txBody>
        </p:sp>
      </p:grpSp>
      <p:sp>
        <p:nvSpPr>
          <p:cNvPr id="3" name="TextBox 2"/>
          <p:cNvSpPr txBox="1"/>
          <p:nvPr/>
        </p:nvSpPr>
        <p:spPr>
          <a:xfrm>
            <a:off x="1255747" y="5756367"/>
            <a:ext cx="5154616" cy="584775"/>
          </a:xfrm>
          <a:prstGeom prst="rect">
            <a:avLst/>
          </a:prstGeom>
          <a:noFill/>
        </p:spPr>
        <p:txBody>
          <a:bodyPr wrap="none" rtlCol="0">
            <a:spAutoFit/>
          </a:bodyPr>
          <a:lstStyle/>
          <a:p>
            <a:r>
              <a:rPr lang="en-US" sz="3200" dirty="0" smtClean="0">
                <a:solidFill>
                  <a:srgbClr val="1C4469"/>
                </a:solidFill>
              </a:rPr>
              <a:t> Science, Math and Vocations </a:t>
            </a:r>
            <a:endParaRPr lang="en-US" sz="3200" dirty="0"/>
          </a:p>
        </p:txBody>
      </p:sp>
      <p:sp>
        <p:nvSpPr>
          <p:cNvPr id="5" name="Title 4"/>
          <p:cNvSpPr>
            <a:spLocks noGrp="1"/>
          </p:cNvSpPr>
          <p:nvPr>
            <p:ph type="title"/>
          </p:nvPr>
        </p:nvSpPr>
        <p:spPr/>
        <p:txBody>
          <a:bodyPr/>
          <a:lstStyle/>
          <a:p>
            <a:endParaRPr lang="en-US"/>
          </a:p>
        </p:txBody>
      </p:sp>
    </p:spTree>
    <p:extLst>
      <p:ext uri="{BB962C8B-B14F-4D97-AF65-F5344CB8AC3E}">
        <p14:creationId xmlns:p14="http://schemas.microsoft.com/office/powerpoint/2010/main" val="48419205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Existing Building Deficiencies</a:t>
            </a:r>
            <a:endParaRPr lang="en-US" dirty="0"/>
          </a:p>
        </p:txBody>
      </p:sp>
      <p:sp>
        <p:nvSpPr>
          <p:cNvPr id="6" name="Text Placeholder 8"/>
          <p:cNvSpPr txBox="1">
            <a:spLocks/>
          </p:cNvSpPr>
          <p:nvPr/>
        </p:nvSpPr>
        <p:spPr>
          <a:xfrm>
            <a:off x="838200" y="0"/>
            <a:ext cx="10669588" cy="67926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400" kern="1500" spc="300" baseline="0" dirty="0" smtClean="0">
                <a:solidFill>
                  <a:schemeClr val="accent1">
                    <a:lumMod val="50000"/>
                  </a:schemeClr>
                </a:solidFill>
                <a:latin typeface="HelveticaNeue LT 55 Roman" panose="020B0604020202020204" pitchFamily="34" charset="0"/>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Neue LT 45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Neue LT 45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Neue LT 45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Neue LT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7" name="Rectangle 6"/>
          <p:cNvSpPr/>
          <p:nvPr/>
        </p:nvSpPr>
        <p:spPr>
          <a:xfrm>
            <a:off x="1038224" y="1877854"/>
            <a:ext cx="9587669" cy="4478149"/>
          </a:xfrm>
          <a:prstGeom prst="rect">
            <a:avLst/>
          </a:prstGeom>
        </p:spPr>
        <p:txBody>
          <a:bodyPr wrap="square">
            <a:spAutoFit/>
          </a:bodyPr>
          <a:lstStyle/>
          <a:p>
            <a:pPr marL="342900" marR="0" lvl="0" indent="-342900">
              <a:spcAft>
                <a:spcPts val="600"/>
              </a:spcAft>
              <a:buClr>
                <a:srgbClr val="0070C0"/>
              </a:buClr>
              <a:buSzPct val="75000"/>
              <a:buFont typeface="Symbol" panose="05050102010706020507" pitchFamily="18" charset="2"/>
              <a:buChar char=""/>
            </a:pPr>
            <a:r>
              <a:rPr lang="en-US" sz="2400" dirty="0" smtClean="0">
                <a:latin typeface="HelveticaNeue LT 55 Roman" panose="020B0604020202020204" pitchFamily="34" charset="0"/>
                <a:ea typeface="Calibri" panose="020F0502020204030204" pitchFamily="34" charset="0"/>
                <a:cs typeface="Times New Roman" panose="02020603050405020304" pitchFamily="18" charset="0"/>
              </a:rPr>
              <a:t>Lacking Spaces for 21</a:t>
            </a:r>
            <a:r>
              <a:rPr lang="en-US" sz="2400" baseline="30000" dirty="0" smtClean="0">
                <a:latin typeface="HelveticaNeue LT 55 Roman" panose="020B0604020202020204" pitchFamily="34" charset="0"/>
                <a:ea typeface="Calibri" panose="020F0502020204030204" pitchFamily="34" charset="0"/>
                <a:cs typeface="Times New Roman" panose="02020603050405020304" pitchFamily="18" charset="0"/>
              </a:rPr>
              <a:t>ST</a:t>
            </a:r>
            <a:r>
              <a:rPr lang="en-US" sz="2400" dirty="0" smtClean="0">
                <a:latin typeface="HelveticaNeue LT 55 Roman" panose="020B0604020202020204" pitchFamily="34" charset="0"/>
                <a:ea typeface="Calibri" panose="020F0502020204030204" pitchFamily="34" charset="0"/>
                <a:cs typeface="Times New Roman" panose="02020603050405020304" pitchFamily="18" charset="0"/>
              </a:rPr>
              <a:t> CENTURY TEACHING &amp; LEARNING</a:t>
            </a:r>
            <a:endParaRPr lang="en-US" sz="1100" dirty="0" smtClean="0">
              <a:latin typeface="HelveticaNeue LT 55 Roman" panose="020B0604020202020204" pitchFamily="34" charset="0"/>
              <a:ea typeface="Calibri" panose="020F0502020204030204" pitchFamily="34" charset="0"/>
              <a:cs typeface="Times New Roman" panose="02020603050405020304" pitchFamily="18" charset="0"/>
            </a:endParaRPr>
          </a:p>
          <a:p>
            <a:pPr marL="742950" marR="0" lvl="1" indent="-285750">
              <a:spcAft>
                <a:spcPts val="600"/>
              </a:spcAft>
              <a:buClr>
                <a:srgbClr val="0070C0"/>
              </a:buClr>
              <a:buSzPct val="75000"/>
              <a:buFont typeface="Courier New" panose="02070309020205020404" pitchFamily="49" charset="0"/>
              <a:buChar char="o"/>
            </a:pPr>
            <a:r>
              <a:rPr lang="en-US" sz="2400" dirty="0" smtClean="0">
                <a:latin typeface="HelveticaNeue LT 55 Roman" panose="020B0604020202020204" pitchFamily="34" charset="0"/>
                <a:ea typeface="Calibri" panose="020F0502020204030204" pitchFamily="34" charset="0"/>
                <a:cs typeface="Times New Roman" panose="02020603050405020304" pitchFamily="18" charset="0"/>
              </a:rPr>
              <a:t>Differentiated Learning</a:t>
            </a:r>
          </a:p>
          <a:p>
            <a:pPr marL="742950" marR="0" lvl="1" indent="-285750">
              <a:spcAft>
                <a:spcPts val="600"/>
              </a:spcAft>
              <a:buClr>
                <a:srgbClr val="0070C0"/>
              </a:buClr>
              <a:buSzPct val="75000"/>
              <a:buFont typeface="Courier New" panose="02070309020205020404" pitchFamily="49" charset="0"/>
              <a:buChar char="o"/>
            </a:pPr>
            <a:r>
              <a:rPr lang="en-US" sz="2400" dirty="0" smtClean="0">
                <a:latin typeface="HelveticaNeue LT 55 Roman" panose="020B0604020202020204" pitchFamily="34" charset="0"/>
                <a:ea typeface="Calibri" panose="020F0502020204030204" pitchFamily="34" charset="0"/>
                <a:cs typeface="Times New Roman" panose="02020603050405020304" pitchFamily="18" charset="0"/>
              </a:rPr>
              <a:t>Comprehensive School w/o Proper Adjacencies</a:t>
            </a:r>
          </a:p>
          <a:p>
            <a:pPr marL="742950" marR="0" lvl="1" indent="-285750">
              <a:spcAft>
                <a:spcPts val="600"/>
              </a:spcAft>
              <a:buClr>
                <a:srgbClr val="0070C0"/>
              </a:buClr>
              <a:buSzPct val="75000"/>
              <a:buFont typeface="Courier New" panose="02070309020205020404" pitchFamily="49" charset="0"/>
              <a:buChar char="o"/>
            </a:pPr>
            <a:r>
              <a:rPr lang="en-US" sz="2400" dirty="0" smtClean="0">
                <a:latin typeface="HelveticaNeue LT 55 Roman" panose="020B0604020202020204" pitchFamily="34" charset="0"/>
                <a:ea typeface="Calibri" panose="020F0502020204030204" pitchFamily="34" charset="0"/>
                <a:cs typeface="Times New Roman" panose="02020603050405020304" pitchFamily="18" charset="0"/>
              </a:rPr>
              <a:t>None/Poor Common Areas</a:t>
            </a:r>
            <a:endParaRPr lang="en-US" sz="1100" dirty="0" smtClean="0">
              <a:latin typeface="HelveticaNeue LT 55 Roman" panose="020B0604020202020204" pitchFamily="34" charset="0"/>
              <a:ea typeface="Calibri" panose="020F0502020204030204" pitchFamily="34" charset="0"/>
              <a:cs typeface="Times New Roman" panose="02020603050405020304" pitchFamily="18" charset="0"/>
            </a:endParaRPr>
          </a:p>
          <a:p>
            <a:pPr marL="342900" marR="0" lvl="0" indent="-342900">
              <a:spcAft>
                <a:spcPts val="600"/>
              </a:spcAft>
              <a:buClr>
                <a:srgbClr val="0070C0"/>
              </a:buClr>
              <a:buSzPct val="75000"/>
              <a:buFont typeface="Symbol" panose="05050102010706020507" pitchFamily="18" charset="2"/>
              <a:buChar char=""/>
            </a:pPr>
            <a:r>
              <a:rPr lang="en-US" sz="2400" dirty="0" smtClean="0">
                <a:latin typeface="HelveticaNeue LT 55 Roman" panose="020B0604020202020204" pitchFamily="34" charset="0"/>
                <a:ea typeface="Calibri" panose="020F0502020204030204" pitchFamily="34" charset="0"/>
                <a:cs typeface="Times New Roman" panose="02020603050405020304" pitchFamily="18" charset="0"/>
              </a:rPr>
              <a:t>Sustainability and Poor Building Performance</a:t>
            </a:r>
          </a:p>
          <a:p>
            <a:pPr marL="342900" marR="0" lvl="0" indent="-342900">
              <a:spcAft>
                <a:spcPts val="600"/>
              </a:spcAft>
              <a:buClr>
                <a:srgbClr val="0070C0"/>
              </a:buClr>
              <a:buSzPct val="75000"/>
              <a:buFont typeface="Symbol" panose="05050102010706020507" pitchFamily="18" charset="2"/>
              <a:buChar char=""/>
            </a:pPr>
            <a:r>
              <a:rPr lang="en-US" sz="2400" dirty="0" smtClean="0">
                <a:latin typeface="HelveticaNeue LT 55 Roman" panose="020B0604020202020204" pitchFamily="34" charset="0"/>
                <a:ea typeface="Calibri" panose="020F0502020204030204" pitchFamily="34" charset="0"/>
                <a:cs typeface="Times New Roman" panose="02020603050405020304" pitchFamily="18" charset="0"/>
              </a:rPr>
              <a:t>Long Term Viability of 1929 Classroom  Wings</a:t>
            </a:r>
          </a:p>
          <a:p>
            <a:pPr marL="342900" marR="0" lvl="0" indent="-342900">
              <a:spcAft>
                <a:spcPts val="600"/>
              </a:spcAft>
              <a:buClr>
                <a:srgbClr val="0070C0"/>
              </a:buClr>
              <a:buSzPct val="75000"/>
              <a:buFont typeface="Symbol" panose="05050102010706020507" pitchFamily="18" charset="2"/>
              <a:buChar char=""/>
            </a:pPr>
            <a:r>
              <a:rPr lang="en-US" sz="2400" dirty="0" smtClean="0">
                <a:latin typeface="HelveticaNeue LT 55 Roman" panose="020B0604020202020204" pitchFamily="34" charset="0"/>
                <a:ea typeface="Calibri" panose="020F0502020204030204" pitchFamily="34" charset="0"/>
                <a:cs typeface="Times New Roman" panose="02020603050405020304" pitchFamily="18" charset="0"/>
              </a:rPr>
              <a:t>Substantial Additions and Renovations Required </a:t>
            </a:r>
            <a:endParaRPr lang="en-US" sz="1100" dirty="0" smtClean="0">
              <a:latin typeface="HelveticaNeue LT 55 Roman" panose="020B0604020202020204" pitchFamily="34" charset="0"/>
              <a:ea typeface="Calibri" panose="020F0502020204030204" pitchFamily="34" charset="0"/>
              <a:cs typeface="Times New Roman" panose="02020603050405020304" pitchFamily="18" charset="0"/>
            </a:endParaRPr>
          </a:p>
          <a:p>
            <a:pPr marL="342900" marR="0" lvl="0" indent="-342900">
              <a:spcAft>
                <a:spcPts val="600"/>
              </a:spcAft>
              <a:buClr>
                <a:srgbClr val="0070C0"/>
              </a:buClr>
              <a:buSzPct val="75000"/>
              <a:buFont typeface="Symbol" panose="05050102010706020507" pitchFamily="18" charset="2"/>
              <a:buChar char=""/>
            </a:pPr>
            <a:r>
              <a:rPr lang="en-US" sz="2400" dirty="0" smtClean="0">
                <a:latin typeface="HelveticaNeue LT 55 Roman" panose="020B0604020202020204" pitchFamily="34" charset="0"/>
                <a:ea typeface="Calibri" panose="020F0502020204030204" pitchFamily="34" charset="0"/>
                <a:cs typeface="Times New Roman" panose="02020603050405020304" pitchFamily="18" charset="0"/>
              </a:rPr>
              <a:t>School Safety &amp; Security</a:t>
            </a:r>
            <a:endParaRPr lang="en-US" sz="1100" dirty="0" smtClean="0">
              <a:latin typeface="HelveticaNeue LT 55 Roman" panose="020B0604020202020204" pitchFamily="34" charset="0"/>
              <a:ea typeface="Calibri" panose="020F0502020204030204" pitchFamily="34" charset="0"/>
              <a:cs typeface="Times New Roman" panose="02020603050405020304" pitchFamily="18" charset="0"/>
            </a:endParaRPr>
          </a:p>
          <a:p>
            <a:pPr marL="342900" marR="0" lvl="0" indent="-342900">
              <a:spcAft>
                <a:spcPts val="600"/>
              </a:spcAft>
              <a:buClr>
                <a:srgbClr val="0070C0"/>
              </a:buClr>
              <a:buSzPct val="75000"/>
              <a:buFont typeface="Symbol" panose="05050102010706020507" pitchFamily="18" charset="2"/>
              <a:buChar char=""/>
            </a:pPr>
            <a:r>
              <a:rPr lang="en-US" sz="2400" dirty="0" smtClean="0">
                <a:latin typeface="HelveticaNeue LT 55 Roman" panose="020B0604020202020204" pitchFamily="34" charset="0"/>
                <a:ea typeface="Calibri" panose="020F0502020204030204" pitchFamily="34" charset="0"/>
                <a:cs typeface="Times New Roman" panose="02020603050405020304" pitchFamily="18" charset="0"/>
              </a:rPr>
              <a:t>Science Facilities</a:t>
            </a:r>
          </a:p>
          <a:p>
            <a:pPr marL="342900" marR="0" lvl="0" indent="-342900">
              <a:spcAft>
                <a:spcPts val="600"/>
              </a:spcAft>
              <a:buClr>
                <a:srgbClr val="0070C0"/>
              </a:buClr>
              <a:buSzPct val="75000"/>
              <a:buFont typeface="Symbol" panose="05050102010706020507" pitchFamily="18" charset="2"/>
              <a:buChar char=""/>
            </a:pPr>
            <a:r>
              <a:rPr lang="en-US" sz="2400" dirty="0" smtClean="0">
                <a:effectLst/>
                <a:latin typeface="HelveticaNeue LT 55 Roman" panose="020B0604020202020204" pitchFamily="34" charset="0"/>
                <a:ea typeface="Calibri" panose="020F0502020204030204" pitchFamily="34" charset="0"/>
                <a:cs typeface="Times New Roman" panose="02020603050405020304" pitchFamily="18" charset="0"/>
              </a:rPr>
              <a:t>Building Organization &amp; Travel Distances</a:t>
            </a:r>
            <a:endParaRPr lang="en-US" sz="1100" dirty="0">
              <a:effectLst/>
              <a:latin typeface="HelveticaNeue LT 55 Roman"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2486114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t="12642"/>
          <a:stretch/>
        </p:blipFill>
        <p:spPr>
          <a:xfrm>
            <a:off x="-2276957" y="339634"/>
            <a:ext cx="16745913" cy="7763030"/>
          </a:xfrm>
          <a:prstGeom prst="rect">
            <a:avLst/>
          </a:prstGeom>
          <a:noFill/>
          <a:ln>
            <a:noFill/>
          </a:ln>
          <a:effectLst>
            <a:softEdge rad="635000"/>
          </a:effectLst>
        </p:spPr>
      </p:pic>
      <p:sp>
        <p:nvSpPr>
          <p:cNvPr id="3" name="Title 2"/>
          <p:cNvSpPr>
            <a:spLocks noGrp="1"/>
          </p:cNvSpPr>
          <p:nvPr>
            <p:ph type="title"/>
          </p:nvPr>
        </p:nvSpPr>
        <p:spPr>
          <a:xfrm>
            <a:off x="0" y="-460466"/>
            <a:ext cx="13887450" cy="1600200"/>
          </a:xfrm>
        </p:spPr>
        <p:txBody>
          <a:bodyPr/>
          <a:lstStyle/>
          <a:p>
            <a:r>
              <a:rPr lang="en-US" dirty="0"/>
              <a:t>	</a:t>
            </a:r>
            <a:r>
              <a:rPr lang="en-US" dirty="0" smtClean="0"/>
              <a:t>EDUCATIONAL BENEFITS &amp; CRITERIA</a:t>
            </a:r>
            <a:endParaRPr lang="en-US" dirty="0"/>
          </a:p>
        </p:txBody>
      </p:sp>
      <p:sp>
        <p:nvSpPr>
          <p:cNvPr id="6" name="Text Placeholder 8"/>
          <p:cNvSpPr txBox="1">
            <a:spLocks/>
          </p:cNvSpPr>
          <p:nvPr/>
        </p:nvSpPr>
        <p:spPr>
          <a:xfrm>
            <a:off x="838200" y="0"/>
            <a:ext cx="10669588" cy="67926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400" kern="1500" spc="300" baseline="0" dirty="0" smtClean="0">
                <a:solidFill>
                  <a:schemeClr val="accent1">
                    <a:lumMod val="50000"/>
                  </a:schemeClr>
                </a:solidFill>
                <a:latin typeface="HelveticaNeue LT 55 Roman" panose="020B0604020202020204" pitchFamily="34" charset="0"/>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Neue LT 45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Neue LT 45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Neue LT 45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Neue LT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4" name="Rectangle 3"/>
          <p:cNvSpPr/>
          <p:nvPr/>
        </p:nvSpPr>
        <p:spPr>
          <a:xfrm>
            <a:off x="933143" y="1160897"/>
            <a:ext cx="6538468" cy="5693866"/>
          </a:xfrm>
          <a:prstGeom prst="rect">
            <a:avLst/>
          </a:prstGeom>
        </p:spPr>
        <p:txBody>
          <a:bodyPr wrap="square">
            <a:spAutoFit/>
          </a:bodyPr>
          <a:lstStyle/>
          <a:p>
            <a:r>
              <a:rPr lang="en-US" sz="2400" b="1" dirty="0" smtClean="0">
                <a:solidFill>
                  <a:schemeClr val="accent1">
                    <a:lumMod val="50000"/>
                  </a:schemeClr>
                </a:solidFill>
                <a:latin typeface="HelveticaNeue LT 57 Cn" panose="020B0506030502030204" pitchFamily="34" charset="0"/>
              </a:rPr>
              <a:t>STRENGTHS</a:t>
            </a:r>
            <a:endParaRPr lang="en-US" sz="2400" b="1" dirty="0">
              <a:solidFill>
                <a:schemeClr val="accent1">
                  <a:lumMod val="50000"/>
                </a:schemeClr>
              </a:solidFill>
              <a:latin typeface="HelveticaNeue LT 57 Cn" panose="020B0506030502030204" pitchFamily="34" charset="0"/>
            </a:endParaRPr>
          </a:p>
          <a:p>
            <a:pPr lvl="0"/>
            <a:r>
              <a:rPr lang="en-US" b="1" dirty="0" smtClean="0">
                <a:latin typeface="HelveticaNeue LT 57 Cn" panose="020B0506030502030204" pitchFamily="34" charset="0"/>
              </a:rPr>
              <a:t>Organizational Plan for STEM and STEAM</a:t>
            </a:r>
            <a:br>
              <a:rPr lang="en-US" b="1" dirty="0" smtClean="0">
                <a:latin typeface="HelveticaNeue LT 57 Cn" panose="020B0506030502030204" pitchFamily="34" charset="0"/>
              </a:rPr>
            </a:br>
            <a:r>
              <a:rPr lang="en-US" b="1" dirty="0" smtClean="0">
                <a:latin typeface="HelveticaNeue LT 57 Cn" panose="020B0506030502030204" pitchFamily="34" charset="0"/>
              </a:rPr>
              <a:t>Integration of Academic and Vocational Programs</a:t>
            </a:r>
            <a:br>
              <a:rPr lang="en-US" b="1" dirty="0" smtClean="0">
                <a:latin typeface="HelveticaNeue LT 57 Cn" panose="020B0506030502030204" pitchFamily="34" charset="0"/>
              </a:rPr>
            </a:br>
            <a:r>
              <a:rPr lang="en-US" b="1" dirty="0" smtClean="0">
                <a:latin typeface="HelveticaNeue LT 57 Cn" panose="020B0506030502030204" pitchFamily="34" charset="0"/>
              </a:rPr>
              <a:t>Project Based Learning Configurations/Environments</a:t>
            </a:r>
            <a:endParaRPr lang="en-US" sz="1000" b="1" dirty="0">
              <a:latin typeface="HelveticaNeue LT 57 Cn" panose="020B0506030502030204" pitchFamily="34" charset="0"/>
            </a:endParaRPr>
          </a:p>
          <a:p>
            <a:pPr lvl="0"/>
            <a:r>
              <a:rPr lang="en-US" b="1" dirty="0" smtClean="0">
                <a:latin typeface="HelveticaNeue LT 57 Cn" panose="020B0506030502030204" pitchFamily="34" charset="0"/>
              </a:rPr>
              <a:t>Use of Site &amp; Hillside</a:t>
            </a:r>
            <a:endParaRPr lang="en-US" sz="1000" b="1" dirty="0">
              <a:latin typeface="HelveticaNeue LT 57 Cn" panose="020B0506030502030204" pitchFamily="34" charset="0"/>
            </a:endParaRPr>
          </a:p>
          <a:p>
            <a:pPr lvl="0"/>
            <a:r>
              <a:rPr lang="en-US" b="1" dirty="0" smtClean="0">
                <a:latin typeface="HelveticaNeue LT 57 Cn" panose="020B0506030502030204" pitchFamily="34" charset="0"/>
              </a:rPr>
              <a:t>Arts Integration</a:t>
            </a:r>
            <a:endParaRPr lang="en-US" sz="1000" b="1" dirty="0">
              <a:latin typeface="HelveticaNeue LT 57 Cn" panose="020B0506030502030204" pitchFamily="34" charset="0"/>
            </a:endParaRPr>
          </a:p>
          <a:p>
            <a:pPr lvl="0"/>
            <a:r>
              <a:rPr lang="en-US" b="1" dirty="0" smtClean="0">
                <a:latin typeface="HelveticaNeue LT 57 Cn" panose="020B0506030502030204" pitchFamily="34" charset="0"/>
              </a:rPr>
              <a:t>Preserves Critical Historic structures </a:t>
            </a:r>
            <a:endParaRPr lang="en-US" sz="1000" b="1" dirty="0">
              <a:latin typeface="HelveticaNeue LT 57 Cn" panose="020B0506030502030204" pitchFamily="34" charset="0"/>
            </a:endParaRPr>
          </a:p>
          <a:p>
            <a:pPr lvl="0"/>
            <a:r>
              <a:rPr lang="en-US" b="1" dirty="0" smtClean="0">
                <a:latin typeface="HelveticaNeue LT 57 Cn" panose="020B0506030502030204" pitchFamily="34" charset="0"/>
              </a:rPr>
              <a:t>Community Relationships &amp; Uses</a:t>
            </a:r>
            <a:endParaRPr lang="en-US" sz="1000" b="1" dirty="0">
              <a:latin typeface="HelveticaNeue LT 57 Cn" panose="020B0506030502030204" pitchFamily="34" charset="0"/>
            </a:endParaRPr>
          </a:p>
          <a:p>
            <a:pPr lvl="0"/>
            <a:r>
              <a:rPr lang="en-US" b="1" dirty="0" smtClean="0">
                <a:latin typeface="HelveticaNeue LT 57 Cn" panose="020B0506030502030204" pitchFamily="34" charset="0"/>
              </a:rPr>
              <a:t>Usable Outdoor Athletic Space</a:t>
            </a:r>
            <a:endParaRPr lang="en-US" sz="1000" b="1" dirty="0">
              <a:latin typeface="HelveticaNeue LT 57 Cn" panose="020B0506030502030204" pitchFamily="34" charset="0"/>
            </a:endParaRPr>
          </a:p>
          <a:p>
            <a:pPr lvl="0"/>
            <a:r>
              <a:rPr lang="en-US" b="1" dirty="0" smtClean="0">
                <a:latin typeface="HelveticaNeue LT 57 Cn" panose="020B0506030502030204" pitchFamily="34" charset="0"/>
              </a:rPr>
              <a:t>Indoor/outdoor connectivity</a:t>
            </a:r>
            <a:endParaRPr lang="en-US" sz="1000" b="1" dirty="0">
              <a:latin typeface="HelveticaNeue LT 57 Cn" panose="020B0506030502030204" pitchFamily="34" charset="0"/>
            </a:endParaRPr>
          </a:p>
          <a:p>
            <a:pPr lvl="0"/>
            <a:endParaRPr lang="en-US" sz="1000" dirty="0">
              <a:latin typeface="HelveticaNeue LT 57 Cn" panose="020B0506030502030204" pitchFamily="34" charset="0"/>
            </a:endParaRPr>
          </a:p>
          <a:p>
            <a:r>
              <a:rPr lang="en-US" sz="2400" b="1" dirty="0" smtClean="0">
                <a:solidFill>
                  <a:schemeClr val="accent1">
                    <a:lumMod val="50000"/>
                  </a:schemeClr>
                </a:solidFill>
                <a:latin typeface="HelveticaNeue LT 57 Cn" panose="020B0506030502030204" pitchFamily="34" charset="0"/>
              </a:rPr>
              <a:t>OPPORTUNITY</a:t>
            </a:r>
            <a:endParaRPr lang="en-US" sz="2400" b="1" dirty="0">
              <a:solidFill>
                <a:schemeClr val="accent1">
                  <a:lumMod val="50000"/>
                </a:schemeClr>
              </a:solidFill>
              <a:latin typeface="HelveticaNeue LT 57 Cn" panose="020B0506030502030204" pitchFamily="34" charset="0"/>
            </a:endParaRPr>
          </a:p>
          <a:p>
            <a:pPr lvl="0"/>
            <a:r>
              <a:rPr lang="en-US" b="1" dirty="0" smtClean="0">
                <a:latin typeface="HelveticaNeue LT 57 Cn" panose="020B0506030502030204" pitchFamily="34" charset="0"/>
              </a:rPr>
              <a:t>Potential to expand City/Civic programs</a:t>
            </a:r>
            <a:br>
              <a:rPr lang="en-US" b="1" dirty="0" smtClean="0">
                <a:latin typeface="HelveticaNeue LT 57 Cn" panose="020B0506030502030204" pitchFamily="34" charset="0"/>
              </a:rPr>
            </a:br>
            <a:r>
              <a:rPr lang="en-US" b="1" dirty="0" smtClean="0">
                <a:latin typeface="HelveticaNeue LT 57 Cn" panose="020B0506030502030204" pitchFamily="34" charset="0"/>
              </a:rPr>
              <a:t>Accommodates Next Wave/Full Circle Program</a:t>
            </a:r>
            <a:br>
              <a:rPr lang="en-US" b="1" dirty="0" smtClean="0">
                <a:latin typeface="HelveticaNeue LT 57 Cn" panose="020B0506030502030204" pitchFamily="34" charset="0"/>
              </a:rPr>
            </a:br>
            <a:r>
              <a:rPr lang="en-US" b="1" dirty="0" smtClean="0">
                <a:latin typeface="HelveticaNeue LT 57 Cn" panose="020B0506030502030204" pitchFamily="34" charset="0"/>
              </a:rPr>
              <a:t>Easy recognition of Commons Areas</a:t>
            </a:r>
            <a:endParaRPr lang="en-US" sz="1000" b="1" dirty="0">
              <a:latin typeface="HelveticaNeue LT 57 Cn" panose="020B0506030502030204" pitchFamily="34" charset="0"/>
            </a:endParaRPr>
          </a:p>
          <a:p>
            <a:pPr lvl="0"/>
            <a:r>
              <a:rPr lang="en-US" b="1" dirty="0" smtClean="0">
                <a:latin typeface="HelveticaNeue LT 57 Cn" panose="020B0506030502030204" pitchFamily="34" charset="0"/>
              </a:rPr>
              <a:t>Urban Relationships Connecting Gilman &amp; Union Squares</a:t>
            </a:r>
            <a:endParaRPr lang="en-US" sz="1000" b="1" dirty="0">
              <a:latin typeface="HelveticaNeue LT 57 Cn" panose="020B0506030502030204" pitchFamily="34" charset="0"/>
            </a:endParaRPr>
          </a:p>
          <a:p>
            <a:pPr lvl="0"/>
            <a:r>
              <a:rPr lang="en-US" b="1" dirty="0" smtClean="0">
                <a:latin typeface="HelveticaNeue LT 57 Cn" panose="020B0506030502030204" pitchFamily="34" charset="0"/>
              </a:rPr>
              <a:t>Outdoor learning spaces &amp; environments – Creates Identity for Students</a:t>
            </a:r>
            <a:endParaRPr lang="en-US" sz="1000" b="1" dirty="0">
              <a:latin typeface="HelveticaNeue LT 57 Cn" panose="020B0506030502030204" pitchFamily="34" charset="0"/>
            </a:endParaRPr>
          </a:p>
          <a:p>
            <a:r>
              <a:rPr lang="en-US" b="1" dirty="0" smtClean="0">
                <a:latin typeface="HelveticaNeue LT 57 Cn" panose="020B0506030502030204" pitchFamily="34" charset="0"/>
              </a:rPr>
              <a:t>Community Field Use</a:t>
            </a:r>
            <a:endParaRPr lang="en-US" sz="1000" b="1" dirty="0">
              <a:latin typeface="HelveticaNeue LT 57 Cn" panose="020B0506030502030204" pitchFamily="34" charset="0"/>
            </a:endParaRPr>
          </a:p>
          <a:p>
            <a:pPr lvl="0"/>
            <a:r>
              <a:rPr lang="en-US" b="1" dirty="0" smtClean="0">
                <a:latin typeface="HelveticaNeue LT 57 Cn" panose="020B0506030502030204" pitchFamily="34" charset="0"/>
              </a:rPr>
              <a:t>Parking Clarity</a:t>
            </a:r>
            <a:endParaRPr lang="en-US" sz="1000" b="1" dirty="0">
              <a:latin typeface="HelveticaNeue LT 57 Cn" panose="020B0506030502030204" pitchFamily="34" charset="0"/>
            </a:endParaRPr>
          </a:p>
        </p:txBody>
      </p:sp>
      <p:sp>
        <p:nvSpPr>
          <p:cNvPr id="5" name="Rectangle 4"/>
          <p:cNvSpPr/>
          <p:nvPr/>
        </p:nvSpPr>
        <p:spPr>
          <a:xfrm>
            <a:off x="6505884" y="1011398"/>
            <a:ext cx="5440762" cy="2708434"/>
          </a:xfrm>
          <a:prstGeom prst="rect">
            <a:avLst/>
          </a:prstGeom>
        </p:spPr>
        <p:txBody>
          <a:bodyPr wrap="square">
            <a:spAutoFit/>
          </a:bodyPr>
          <a:lstStyle/>
          <a:p>
            <a:pPr lvl="0"/>
            <a:endParaRPr lang="en-US" sz="1000" dirty="0">
              <a:latin typeface="HelveticaNeue LT 57 Cn" panose="020B0506030502030204" pitchFamily="34" charset="0"/>
            </a:endParaRPr>
          </a:p>
          <a:p>
            <a:r>
              <a:rPr lang="en-US" sz="2400" b="1" dirty="0" smtClean="0">
                <a:solidFill>
                  <a:schemeClr val="accent1">
                    <a:lumMod val="50000"/>
                  </a:schemeClr>
                </a:solidFill>
                <a:latin typeface="HelveticaNeue LT 57 Cn" panose="020B0506030502030204" pitchFamily="34" charset="0"/>
              </a:rPr>
              <a:t>CHALLENGES</a:t>
            </a:r>
            <a:endParaRPr lang="en-US" sz="2400" b="1" dirty="0">
              <a:solidFill>
                <a:schemeClr val="accent1">
                  <a:lumMod val="50000"/>
                </a:schemeClr>
              </a:solidFill>
              <a:latin typeface="HelveticaNeue LT 57 Cn" panose="020B0506030502030204" pitchFamily="34" charset="0"/>
            </a:endParaRPr>
          </a:p>
          <a:p>
            <a:pPr lvl="0"/>
            <a:r>
              <a:rPr lang="en-US" b="1" dirty="0" smtClean="0">
                <a:latin typeface="HelveticaNeue LT 57 Cn" panose="020B0506030502030204" pitchFamily="34" charset="0"/>
              </a:rPr>
              <a:t>Phasing &amp; Working Around Existing Buildings</a:t>
            </a:r>
          </a:p>
          <a:p>
            <a:pPr lvl="0"/>
            <a:r>
              <a:rPr lang="en-US" b="1" dirty="0" smtClean="0">
                <a:latin typeface="HelveticaNeue LT 57 Cn" panose="020B0506030502030204" pitchFamily="34" charset="0"/>
              </a:rPr>
              <a:t>Building Height</a:t>
            </a:r>
          </a:p>
          <a:p>
            <a:pPr lvl="0"/>
            <a:r>
              <a:rPr lang="en-US" b="1" dirty="0" smtClean="0">
                <a:latin typeface="HelveticaNeue LT 57 Cn" panose="020B0506030502030204" pitchFamily="34" charset="0"/>
              </a:rPr>
              <a:t>Concentrates Students on Tight </a:t>
            </a:r>
            <a:r>
              <a:rPr lang="en-US" b="1" dirty="0">
                <a:latin typeface="HelveticaNeue LT 57 Cn" panose="020B0506030502030204" pitchFamily="34" charset="0"/>
              </a:rPr>
              <a:t>S</a:t>
            </a:r>
            <a:r>
              <a:rPr lang="en-US" b="1" dirty="0" smtClean="0">
                <a:latin typeface="HelveticaNeue LT 57 Cn" panose="020B0506030502030204" pitchFamily="34" charset="0"/>
              </a:rPr>
              <a:t>ite</a:t>
            </a:r>
          </a:p>
          <a:p>
            <a:pPr lvl="0"/>
            <a:r>
              <a:rPr lang="en-US" b="1" dirty="0" smtClean="0">
                <a:latin typeface="HelveticaNeue LT 57 Cn" panose="020B0506030502030204" pitchFamily="34" charset="0"/>
              </a:rPr>
              <a:t>Physical Relationship to Historic Central Library</a:t>
            </a:r>
          </a:p>
          <a:p>
            <a:pPr lvl="0"/>
            <a:r>
              <a:rPr lang="en-US" b="1" dirty="0" smtClean="0">
                <a:latin typeface="HelveticaNeue LT 57 Cn" panose="020B0506030502030204" pitchFamily="34" charset="0"/>
              </a:rPr>
              <a:t>Relationship to Highland Ave</a:t>
            </a:r>
          </a:p>
          <a:p>
            <a:pPr lvl="0"/>
            <a:r>
              <a:rPr lang="en-US" b="1" dirty="0" smtClean="0">
                <a:latin typeface="HelveticaNeue LT 57 Cn" panose="020B0506030502030204" pitchFamily="34" charset="0"/>
              </a:rPr>
              <a:t>Service access</a:t>
            </a:r>
          </a:p>
          <a:p>
            <a:pPr lvl="0"/>
            <a:r>
              <a:rPr lang="en-US" b="1" dirty="0" smtClean="0">
                <a:latin typeface="HelveticaNeue LT 57 Cn" panose="020B0506030502030204" pitchFamily="34" charset="0"/>
              </a:rPr>
              <a:t>Project Cost</a:t>
            </a:r>
          </a:p>
          <a:p>
            <a:pPr lvl="0"/>
            <a:endParaRPr lang="en-US" sz="1000" dirty="0">
              <a:latin typeface="HelveticaNeue LT 57 Cn" panose="020B0506030502030204" pitchFamily="34" charset="0"/>
            </a:endParaRPr>
          </a:p>
        </p:txBody>
      </p:sp>
    </p:spTree>
    <p:extLst>
      <p:ext uri="{BB962C8B-B14F-4D97-AF65-F5344CB8AC3E}">
        <p14:creationId xmlns:p14="http://schemas.microsoft.com/office/powerpoint/2010/main" val="123411862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0" y="0"/>
            <a:ext cx="12192000" cy="6858000"/>
          </a:xfrm>
          <a:prstGeom prst="rect">
            <a:avLst/>
          </a:prstGeom>
          <a:solidFill>
            <a:schemeClr val="accent1">
              <a:alpha val="5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6098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9301" y="-220700"/>
            <a:ext cx="12285202" cy="6910426"/>
            <a:chOff x="-38100" y="-176250"/>
            <a:chExt cx="12285202" cy="6910426"/>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 y="-176250"/>
              <a:ext cx="12285202" cy="6910426"/>
            </a:xfrm>
            <a:prstGeom prst="rect">
              <a:avLst/>
            </a:prstGeom>
          </p:spPr>
        </p:pic>
        <p:sp>
          <p:nvSpPr>
            <p:cNvPr id="2" name="Rectangle 1"/>
            <p:cNvSpPr/>
            <p:nvPr/>
          </p:nvSpPr>
          <p:spPr>
            <a:xfrm>
              <a:off x="7628501" y="393966"/>
              <a:ext cx="2531499" cy="4315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01" y="-220700"/>
            <a:ext cx="12285202" cy="691042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01" y="-220700"/>
            <a:ext cx="12285202" cy="6910426"/>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01" y="-220700"/>
            <a:ext cx="12285202" cy="6910426"/>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301" y="-220700"/>
            <a:ext cx="12285202" cy="6910426"/>
          </a:xfrm>
          <a:prstGeom prst="rect">
            <a:avLst/>
          </a:prstGeom>
        </p:spPr>
      </p:pic>
      <p:sp>
        <p:nvSpPr>
          <p:cNvPr id="11" name="Rectangle 10"/>
          <p:cNvSpPr/>
          <p:nvPr/>
        </p:nvSpPr>
        <p:spPr>
          <a:xfrm>
            <a:off x="0" y="1"/>
            <a:ext cx="12192000" cy="217714"/>
          </a:xfrm>
          <a:prstGeom prst="rect">
            <a:avLst/>
          </a:prstGeom>
          <a:solidFill>
            <a:srgbClr val="00B6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60313333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Porter Square Steps – </a:t>
            </a:r>
            <a:r>
              <a:rPr lang="en-US" sz="2000" dirty="0" smtClean="0"/>
              <a:t>116 steps to first platform</a:t>
            </a:r>
            <a:endParaRPr lang="en-US" sz="20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2408" y="1324425"/>
            <a:ext cx="8033046" cy="5352016"/>
          </a:xfrm>
          <a:prstGeom prst="rect">
            <a:avLst/>
          </a:prstGeom>
        </p:spPr>
      </p:pic>
    </p:spTree>
    <p:extLst>
      <p:ext uri="{BB962C8B-B14F-4D97-AF65-F5344CB8AC3E}">
        <p14:creationId xmlns:p14="http://schemas.microsoft.com/office/powerpoint/2010/main" val="162383054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25276" b="-140"/>
          <a:stretch/>
        </p:blipFill>
        <p:spPr>
          <a:xfrm>
            <a:off x="708735" y="1034716"/>
            <a:ext cx="11582116" cy="6448926"/>
          </a:xfrm>
          <a:prstGeom prst="rect">
            <a:avLst/>
          </a:prstGeom>
        </p:spPr>
      </p:pic>
      <p:sp>
        <p:nvSpPr>
          <p:cNvPr id="2" name="Title 1"/>
          <p:cNvSpPr>
            <a:spLocks noGrp="1"/>
          </p:cNvSpPr>
          <p:nvPr>
            <p:ph type="title"/>
          </p:nvPr>
        </p:nvSpPr>
        <p:spPr/>
        <p:txBody>
          <a:bodyPr/>
          <a:lstStyle/>
          <a:p>
            <a:r>
              <a:rPr lang="en-US" dirty="0" smtClean="0"/>
              <a:t>Alternative 4b: </a:t>
            </a:r>
            <a:r>
              <a:rPr lang="en-US" b="1" dirty="0" smtClean="0"/>
              <a:t>Site Plan</a:t>
            </a:r>
            <a:endParaRPr lang="en-US" sz="2000" b="1" dirty="0"/>
          </a:p>
        </p:txBody>
      </p:sp>
      <p:sp>
        <p:nvSpPr>
          <p:cNvPr id="5" name="TextBox 4"/>
          <p:cNvSpPr txBox="1"/>
          <p:nvPr/>
        </p:nvSpPr>
        <p:spPr>
          <a:xfrm>
            <a:off x="1260748" y="1128598"/>
            <a:ext cx="1752600" cy="646331"/>
          </a:xfrm>
          <a:prstGeom prst="rect">
            <a:avLst/>
          </a:prstGeom>
          <a:noFill/>
        </p:spPr>
        <p:txBody>
          <a:bodyPr wrap="square" rtlCol="0">
            <a:spAutoFit/>
          </a:bodyPr>
          <a:lstStyle/>
          <a:p>
            <a:pPr algn="r"/>
            <a:r>
              <a:rPr lang="en-US" b="1" dirty="0" smtClean="0">
                <a:latin typeface="HelveticaNeue LT 57 Cn" panose="020B0506030502030204" pitchFamily="34" charset="0"/>
              </a:rPr>
              <a:t>Field Above</a:t>
            </a:r>
          </a:p>
          <a:p>
            <a:pPr algn="r"/>
            <a:r>
              <a:rPr lang="en-US" b="1" dirty="0" smtClean="0">
                <a:latin typeface="HelveticaNeue LT 57 Cn" panose="020B0506030502030204" pitchFamily="34" charset="0"/>
              </a:rPr>
              <a:t>Parking</a:t>
            </a:r>
            <a:endParaRPr lang="en-US" b="1" dirty="0">
              <a:latin typeface="HelveticaNeue LT 57 Cn" panose="020B0506030502030204" pitchFamily="34" charset="0"/>
            </a:endParaRPr>
          </a:p>
        </p:txBody>
      </p:sp>
      <p:sp>
        <p:nvSpPr>
          <p:cNvPr id="6" name="TextBox 5"/>
          <p:cNvSpPr txBox="1"/>
          <p:nvPr/>
        </p:nvSpPr>
        <p:spPr>
          <a:xfrm>
            <a:off x="3288072" y="1363359"/>
            <a:ext cx="1138441" cy="646331"/>
          </a:xfrm>
          <a:prstGeom prst="rect">
            <a:avLst/>
          </a:prstGeom>
          <a:noFill/>
        </p:spPr>
        <p:txBody>
          <a:bodyPr wrap="square" rtlCol="0">
            <a:spAutoFit/>
          </a:bodyPr>
          <a:lstStyle/>
          <a:p>
            <a:pPr algn="r"/>
            <a:r>
              <a:rPr lang="en-US" b="1" dirty="0" smtClean="0">
                <a:latin typeface="HelveticaNeue LT 57 Cn" panose="020B0506030502030204" pitchFamily="34" charset="0"/>
              </a:rPr>
              <a:t>Loading</a:t>
            </a:r>
          </a:p>
          <a:p>
            <a:pPr algn="r"/>
            <a:endParaRPr lang="en-US" b="1" dirty="0">
              <a:latin typeface="HelveticaNeue LT 57 Cn" panose="020B0506030502030204" pitchFamily="34" charset="0"/>
            </a:endParaRPr>
          </a:p>
        </p:txBody>
      </p:sp>
      <p:cxnSp>
        <p:nvCxnSpPr>
          <p:cNvPr id="8" name="Straight Arrow Connector 7"/>
          <p:cNvCxnSpPr/>
          <p:nvPr/>
        </p:nvCxnSpPr>
        <p:spPr>
          <a:xfrm>
            <a:off x="2105025" y="3637191"/>
            <a:ext cx="2667000" cy="64663"/>
          </a:xfrm>
          <a:prstGeom prst="straightConnector1">
            <a:avLst/>
          </a:prstGeom>
          <a:ln w="5715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6" name="Freeform 15"/>
          <p:cNvSpPr/>
          <p:nvPr/>
        </p:nvSpPr>
        <p:spPr>
          <a:xfrm>
            <a:off x="2171149" y="2421214"/>
            <a:ext cx="2915201" cy="634952"/>
          </a:xfrm>
          <a:custGeom>
            <a:avLst/>
            <a:gdLst>
              <a:gd name="connsiteX0" fmla="*/ 2915201 w 2915201"/>
              <a:gd name="connsiteY0" fmla="*/ 634952 h 634952"/>
              <a:gd name="connsiteX1" fmla="*/ 2038901 w 2915201"/>
              <a:gd name="connsiteY1" fmla="*/ 273002 h 634952"/>
              <a:gd name="connsiteX2" fmla="*/ 591101 w 2915201"/>
              <a:gd name="connsiteY2" fmla="*/ 15827 h 634952"/>
              <a:gd name="connsiteX3" fmla="*/ 551 w 2915201"/>
              <a:gd name="connsiteY3" fmla="*/ 6302 h 634952"/>
            </a:gdLst>
            <a:ahLst/>
            <a:cxnLst>
              <a:cxn ang="0">
                <a:pos x="connsiteX0" y="connsiteY0"/>
              </a:cxn>
              <a:cxn ang="0">
                <a:pos x="connsiteX1" y="connsiteY1"/>
              </a:cxn>
              <a:cxn ang="0">
                <a:pos x="connsiteX2" y="connsiteY2"/>
              </a:cxn>
              <a:cxn ang="0">
                <a:pos x="connsiteX3" y="connsiteY3"/>
              </a:cxn>
            </a:cxnLst>
            <a:rect l="l" t="t" r="r" b="b"/>
            <a:pathLst>
              <a:path w="2915201" h="634952">
                <a:moveTo>
                  <a:pt x="2915201" y="634952"/>
                </a:moveTo>
                <a:cubicBezTo>
                  <a:pt x="2670726" y="505570"/>
                  <a:pt x="2426251" y="376189"/>
                  <a:pt x="2038901" y="273002"/>
                </a:cubicBezTo>
                <a:cubicBezTo>
                  <a:pt x="1651551" y="169815"/>
                  <a:pt x="930826" y="60277"/>
                  <a:pt x="591101" y="15827"/>
                </a:cubicBezTo>
                <a:cubicBezTo>
                  <a:pt x="251376" y="-28623"/>
                  <a:pt x="-13737" y="38052"/>
                  <a:pt x="551" y="6302"/>
                </a:cubicBezTo>
              </a:path>
            </a:pathLst>
          </a:custGeom>
          <a:noFill/>
          <a:ln w="57150">
            <a:solidFill>
              <a:srgbClr val="C00000"/>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Neue LT 57 Cn" panose="020B0506030502030204" pitchFamily="34" charset="0"/>
            </a:endParaRPr>
          </a:p>
        </p:txBody>
      </p:sp>
      <p:cxnSp>
        <p:nvCxnSpPr>
          <p:cNvPr id="20" name="Straight Arrow Connector 19"/>
          <p:cNvCxnSpPr/>
          <p:nvPr/>
        </p:nvCxnSpPr>
        <p:spPr>
          <a:xfrm>
            <a:off x="1781175" y="2837091"/>
            <a:ext cx="619125" cy="0"/>
          </a:xfrm>
          <a:prstGeom prst="straightConnector1">
            <a:avLst/>
          </a:prstGeom>
          <a:ln w="5715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859252" y="5892849"/>
            <a:ext cx="1752600" cy="646331"/>
          </a:xfrm>
          <a:prstGeom prst="rect">
            <a:avLst/>
          </a:prstGeom>
          <a:noFill/>
        </p:spPr>
        <p:txBody>
          <a:bodyPr wrap="square" rtlCol="0">
            <a:spAutoFit/>
          </a:bodyPr>
          <a:lstStyle/>
          <a:p>
            <a:r>
              <a:rPr lang="en-US" b="1" dirty="0" smtClean="0">
                <a:latin typeface="HelveticaNeue LT 57 Cn" panose="020B0506030502030204" pitchFamily="34" charset="0"/>
              </a:rPr>
              <a:t>Main School</a:t>
            </a:r>
          </a:p>
          <a:p>
            <a:r>
              <a:rPr lang="en-US" b="1" dirty="0" smtClean="0">
                <a:latin typeface="HelveticaNeue LT 57 Cn" panose="020B0506030502030204" pitchFamily="34" charset="0"/>
              </a:rPr>
              <a:t>Entrance</a:t>
            </a:r>
            <a:endParaRPr lang="en-US" b="1" dirty="0">
              <a:latin typeface="HelveticaNeue LT 57 Cn" panose="020B0506030502030204" pitchFamily="34" charset="0"/>
            </a:endParaRPr>
          </a:p>
        </p:txBody>
      </p:sp>
      <p:sp>
        <p:nvSpPr>
          <p:cNvPr id="26" name="TextBox 25"/>
          <p:cNvSpPr txBox="1"/>
          <p:nvPr/>
        </p:nvSpPr>
        <p:spPr>
          <a:xfrm>
            <a:off x="1952491" y="5885858"/>
            <a:ext cx="1752600" cy="646331"/>
          </a:xfrm>
          <a:prstGeom prst="rect">
            <a:avLst/>
          </a:prstGeom>
          <a:noFill/>
        </p:spPr>
        <p:txBody>
          <a:bodyPr wrap="square" rtlCol="0">
            <a:spAutoFit/>
          </a:bodyPr>
          <a:lstStyle/>
          <a:p>
            <a:pPr algn="r"/>
            <a:r>
              <a:rPr lang="en-US" b="1" dirty="0" smtClean="0">
                <a:latin typeface="HelveticaNeue LT 57 Cn" panose="020B0506030502030204" pitchFamily="34" charset="0"/>
              </a:rPr>
              <a:t>Civic </a:t>
            </a:r>
          </a:p>
          <a:p>
            <a:pPr algn="r"/>
            <a:r>
              <a:rPr lang="en-US" b="1" dirty="0" smtClean="0">
                <a:latin typeface="HelveticaNeue LT 57 Cn" panose="020B0506030502030204" pitchFamily="34" charset="0"/>
              </a:rPr>
              <a:t>Entrance</a:t>
            </a:r>
            <a:endParaRPr lang="en-US" b="1" dirty="0">
              <a:latin typeface="HelveticaNeue LT 57 Cn" panose="020B0506030502030204" pitchFamily="34" charset="0"/>
            </a:endParaRPr>
          </a:p>
        </p:txBody>
      </p:sp>
      <p:sp>
        <p:nvSpPr>
          <p:cNvPr id="27" name="Freeform 26"/>
          <p:cNvSpPr/>
          <p:nvPr/>
        </p:nvSpPr>
        <p:spPr>
          <a:xfrm>
            <a:off x="2756194" y="4570556"/>
            <a:ext cx="1419225" cy="1885950"/>
          </a:xfrm>
          <a:custGeom>
            <a:avLst/>
            <a:gdLst>
              <a:gd name="connsiteX0" fmla="*/ 0 w 1419225"/>
              <a:gd name="connsiteY0" fmla="*/ 1885950 h 1885950"/>
              <a:gd name="connsiteX1" fmla="*/ 857250 w 1419225"/>
              <a:gd name="connsiteY1" fmla="*/ 1885950 h 1885950"/>
              <a:gd name="connsiteX2" fmla="*/ 1419225 w 1419225"/>
              <a:gd name="connsiteY2" fmla="*/ 0 h 1885950"/>
            </a:gdLst>
            <a:ahLst/>
            <a:cxnLst>
              <a:cxn ang="0">
                <a:pos x="connsiteX0" y="connsiteY0"/>
              </a:cxn>
              <a:cxn ang="0">
                <a:pos x="connsiteX1" y="connsiteY1"/>
              </a:cxn>
              <a:cxn ang="0">
                <a:pos x="connsiteX2" y="connsiteY2"/>
              </a:cxn>
            </a:cxnLst>
            <a:rect l="l" t="t" r="r" b="b"/>
            <a:pathLst>
              <a:path w="1419225" h="1885950">
                <a:moveTo>
                  <a:pt x="0" y="1885950"/>
                </a:moveTo>
                <a:lnTo>
                  <a:pt x="857250" y="1885950"/>
                </a:lnTo>
                <a:lnTo>
                  <a:pt x="1419225" y="0"/>
                </a:lnTo>
              </a:path>
            </a:pathLst>
          </a:custGeom>
          <a:ln w="19050">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dirty="0">
              <a:latin typeface="HelveticaNeue LT 57 Cn" panose="020B0506030502030204" pitchFamily="34" charset="0"/>
            </a:endParaRPr>
          </a:p>
        </p:txBody>
      </p:sp>
      <p:sp>
        <p:nvSpPr>
          <p:cNvPr id="30" name="Freeform 29"/>
          <p:cNvSpPr/>
          <p:nvPr/>
        </p:nvSpPr>
        <p:spPr>
          <a:xfrm>
            <a:off x="4092518" y="4415542"/>
            <a:ext cx="1394966" cy="2067173"/>
          </a:xfrm>
          <a:custGeom>
            <a:avLst/>
            <a:gdLst>
              <a:gd name="connsiteX0" fmla="*/ 0 w 1419225"/>
              <a:gd name="connsiteY0" fmla="*/ 1885950 h 1885950"/>
              <a:gd name="connsiteX1" fmla="*/ 857250 w 1419225"/>
              <a:gd name="connsiteY1" fmla="*/ 1885950 h 1885950"/>
              <a:gd name="connsiteX2" fmla="*/ 1419225 w 1419225"/>
              <a:gd name="connsiteY2" fmla="*/ 0 h 1885950"/>
            </a:gdLst>
            <a:ahLst/>
            <a:cxnLst>
              <a:cxn ang="0">
                <a:pos x="connsiteX0" y="connsiteY0"/>
              </a:cxn>
              <a:cxn ang="0">
                <a:pos x="connsiteX1" y="connsiteY1"/>
              </a:cxn>
              <a:cxn ang="0">
                <a:pos x="connsiteX2" y="connsiteY2"/>
              </a:cxn>
            </a:cxnLst>
            <a:rect l="l" t="t" r="r" b="b"/>
            <a:pathLst>
              <a:path w="1419225" h="1885950">
                <a:moveTo>
                  <a:pt x="0" y="1885950"/>
                </a:moveTo>
                <a:lnTo>
                  <a:pt x="857250" y="1885950"/>
                </a:lnTo>
                <a:lnTo>
                  <a:pt x="1419225" y="0"/>
                </a:lnTo>
              </a:path>
            </a:pathLst>
          </a:custGeom>
          <a:ln w="19050">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dirty="0">
              <a:latin typeface="HelveticaNeue LT 57 Cn" panose="020B0506030502030204" pitchFamily="34" charset="0"/>
            </a:endParaRPr>
          </a:p>
        </p:txBody>
      </p:sp>
      <p:sp>
        <p:nvSpPr>
          <p:cNvPr id="31" name="TextBox 30"/>
          <p:cNvSpPr txBox="1"/>
          <p:nvPr/>
        </p:nvSpPr>
        <p:spPr>
          <a:xfrm>
            <a:off x="3288072" y="5882109"/>
            <a:ext cx="1752600" cy="646331"/>
          </a:xfrm>
          <a:prstGeom prst="rect">
            <a:avLst/>
          </a:prstGeom>
          <a:noFill/>
        </p:spPr>
        <p:txBody>
          <a:bodyPr wrap="square" rtlCol="0">
            <a:spAutoFit/>
          </a:bodyPr>
          <a:lstStyle/>
          <a:p>
            <a:pPr algn="r"/>
            <a:r>
              <a:rPr lang="en-US" b="1" dirty="0" smtClean="0">
                <a:latin typeface="HelveticaNeue LT 57 Cn" panose="020B0506030502030204" pitchFamily="34" charset="0"/>
              </a:rPr>
              <a:t>Community</a:t>
            </a:r>
            <a:br>
              <a:rPr lang="en-US" b="1" dirty="0" smtClean="0">
                <a:latin typeface="HelveticaNeue LT 57 Cn" panose="020B0506030502030204" pitchFamily="34" charset="0"/>
              </a:rPr>
            </a:br>
            <a:r>
              <a:rPr lang="en-US" b="1" dirty="0" smtClean="0">
                <a:latin typeface="HelveticaNeue LT 57 Cn" panose="020B0506030502030204" pitchFamily="34" charset="0"/>
              </a:rPr>
              <a:t>Entrance</a:t>
            </a:r>
            <a:endParaRPr lang="en-US" b="1" dirty="0">
              <a:latin typeface="HelveticaNeue LT 57 Cn" panose="020B0506030502030204" pitchFamily="34" charset="0"/>
            </a:endParaRPr>
          </a:p>
        </p:txBody>
      </p:sp>
      <p:sp>
        <p:nvSpPr>
          <p:cNvPr id="33" name="TextBox 32"/>
          <p:cNvSpPr txBox="1"/>
          <p:nvPr/>
        </p:nvSpPr>
        <p:spPr>
          <a:xfrm>
            <a:off x="4514459" y="5892849"/>
            <a:ext cx="1752600" cy="646331"/>
          </a:xfrm>
          <a:prstGeom prst="rect">
            <a:avLst/>
          </a:prstGeom>
          <a:noFill/>
        </p:spPr>
        <p:txBody>
          <a:bodyPr wrap="square" rtlCol="0">
            <a:spAutoFit/>
          </a:bodyPr>
          <a:lstStyle/>
          <a:p>
            <a:pPr algn="r"/>
            <a:r>
              <a:rPr lang="en-US" b="1" dirty="0" smtClean="0">
                <a:latin typeface="HelveticaNeue LT 57 Cn" panose="020B0506030502030204" pitchFamily="34" charset="0"/>
              </a:rPr>
              <a:t>Auditorium</a:t>
            </a:r>
          </a:p>
          <a:p>
            <a:pPr algn="r"/>
            <a:r>
              <a:rPr lang="en-US" b="1" dirty="0" smtClean="0">
                <a:latin typeface="HelveticaNeue LT 57 Cn" panose="020B0506030502030204" pitchFamily="34" charset="0"/>
              </a:rPr>
              <a:t>Entrance</a:t>
            </a:r>
            <a:endParaRPr lang="en-US" b="1" dirty="0">
              <a:latin typeface="HelveticaNeue LT 57 Cn" panose="020B0506030502030204" pitchFamily="34" charset="0"/>
            </a:endParaRPr>
          </a:p>
        </p:txBody>
      </p:sp>
      <p:sp>
        <p:nvSpPr>
          <p:cNvPr id="34" name="Freeform 33"/>
          <p:cNvSpPr/>
          <p:nvPr/>
        </p:nvSpPr>
        <p:spPr>
          <a:xfrm>
            <a:off x="5122854" y="4941950"/>
            <a:ext cx="1107419" cy="1538890"/>
          </a:xfrm>
          <a:custGeom>
            <a:avLst/>
            <a:gdLst>
              <a:gd name="connsiteX0" fmla="*/ 773723 w 773723"/>
              <a:gd name="connsiteY0" fmla="*/ 0 h 1448972"/>
              <a:gd name="connsiteX1" fmla="*/ 773723 w 773723"/>
              <a:gd name="connsiteY1" fmla="*/ 1448972 h 1448972"/>
              <a:gd name="connsiteX2" fmla="*/ 0 w 773723"/>
              <a:gd name="connsiteY2" fmla="*/ 1448972 h 1448972"/>
            </a:gdLst>
            <a:ahLst/>
            <a:cxnLst>
              <a:cxn ang="0">
                <a:pos x="connsiteX0" y="connsiteY0"/>
              </a:cxn>
              <a:cxn ang="0">
                <a:pos x="connsiteX1" y="connsiteY1"/>
              </a:cxn>
              <a:cxn ang="0">
                <a:pos x="connsiteX2" y="connsiteY2"/>
              </a:cxn>
            </a:cxnLst>
            <a:rect l="l" t="t" r="r" b="b"/>
            <a:pathLst>
              <a:path w="773723" h="1448972">
                <a:moveTo>
                  <a:pt x="773723" y="0"/>
                </a:moveTo>
                <a:lnTo>
                  <a:pt x="773723" y="1448972"/>
                </a:lnTo>
                <a:lnTo>
                  <a:pt x="0" y="1448972"/>
                </a:lnTo>
              </a:path>
            </a:pathLst>
          </a:custGeom>
          <a:ln w="19050">
            <a:headEnd type="triangle"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dirty="0">
              <a:latin typeface="HelveticaNeue LT 57 Cn" panose="020B0506030502030204" pitchFamily="34" charset="0"/>
            </a:endParaRPr>
          </a:p>
        </p:txBody>
      </p:sp>
      <p:sp>
        <p:nvSpPr>
          <p:cNvPr id="37" name="Freeform 36"/>
          <p:cNvSpPr/>
          <p:nvPr/>
        </p:nvSpPr>
        <p:spPr>
          <a:xfrm flipV="1">
            <a:off x="2064339" y="1712195"/>
            <a:ext cx="1459911" cy="1472048"/>
          </a:xfrm>
          <a:custGeom>
            <a:avLst/>
            <a:gdLst>
              <a:gd name="connsiteX0" fmla="*/ 0 w 1419225"/>
              <a:gd name="connsiteY0" fmla="*/ 1885950 h 1885950"/>
              <a:gd name="connsiteX1" fmla="*/ 857250 w 1419225"/>
              <a:gd name="connsiteY1" fmla="*/ 1885950 h 1885950"/>
              <a:gd name="connsiteX2" fmla="*/ 1419225 w 1419225"/>
              <a:gd name="connsiteY2" fmla="*/ 0 h 1885950"/>
            </a:gdLst>
            <a:ahLst/>
            <a:cxnLst>
              <a:cxn ang="0">
                <a:pos x="connsiteX0" y="connsiteY0"/>
              </a:cxn>
              <a:cxn ang="0">
                <a:pos x="connsiteX1" y="connsiteY1"/>
              </a:cxn>
              <a:cxn ang="0">
                <a:pos x="connsiteX2" y="connsiteY2"/>
              </a:cxn>
            </a:cxnLst>
            <a:rect l="l" t="t" r="r" b="b"/>
            <a:pathLst>
              <a:path w="1419225" h="1885950">
                <a:moveTo>
                  <a:pt x="0" y="1885950"/>
                </a:moveTo>
                <a:lnTo>
                  <a:pt x="857250" y="1885950"/>
                </a:lnTo>
                <a:lnTo>
                  <a:pt x="1419225" y="0"/>
                </a:lnTo>
              </a:path>
            </a:pathLst>
          </a:custGeom>
          <a:ln w="19050">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dirty="0">
              <a:latin typeface="HelveticaNeue LT 57 Cn" panose="020B0506030502030204" pitchFamily="34" charset="0"/>
            </a:endParaRPr>
          </a:p>
        </p:txBody>
      </p:sp>
      <p:sp>
        <p:nvSpPr>
          <p:cNvPr id="38" name="Freeform 37"/>
          <p:cNvSpPr/>
          <p:nvPr/>
        </p:nvSpPr>
        <p:spPr>
          <a:xfrm flipV="1">
            <a:off x="3593182" y="1712194"/>
            <a:ext cx="1447490" cy="2032191"/>
          </a:xfrm>
          <a:custGeom>
            <a:avLst/>
            <a:gdLst>
              <a:gd name="connsiteX0" fmla="*/ 0 w 1419225"/>
              <a:gd name="connsiteY0" fmla="*/ 1885950 h 1885950"/>
              <a:gd name="connsiteX1" fmla="*/ 857250 w 1419225"/>
              <a:gd name="connsiteY1" fmla="*/ 1885950 h 1885950"/>
              <a:gd name="connsiteX2" fmla="*/ 1419225 w 1419225"/>
              <a:gd name="connsiteY2" fmla="*/ 0 h 1885950"/>
            </a:gdLst>
            <a:ahLst/>
            <a:cxnLst>
              <a:cxn ang="0">
                <a:pos x="connsiteX0" y="connsiteY0"/>
              </a:cxn>
              <a:cxn ang="0">
                <a:pos x="connsiteX1" y="connsiteY1"/>
              </a:cxn>
              <a:cxn ang="0">
                <a:pos x="connsiteX2" y="connsiteY2"/>
              </a:cxn>
            </a:cxnLst>
            <a:rect l="l" t="t" r="r" b="b"/>
            <a:pathLst>
              <a:path w="1419225" h="1885950">
                <a:moveTo>
                  <a:pt x="0" y="1885950"/>
                </a:moveTo>
                <a:lnTo>
                  <a:pt x="857250" y="1885950"/>
                </a:lnTo>
                <a:lnTo>
                  <a:pt x="1419225" y="0"/>
                </a:lnTo>
              </a:path>
            </a:pathLst>
          </a:custGeom>
          <a:ln w="19050">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dirty="0">
              <a:latin typeface="HelveticaNeue LT 57 Cn" panose="020B0506030502030204" pitchFamily="34" charset="0"/>
            </a:endParaRPr>
          </a:p>
        </p:txBody>
      </p:sp>
      <p:sp>
        <p:nvSpPr>
          <p:cNvPr id="39" name="Freeform 38"/>
          <p:cNvSpPr/>
          <p:nvPr/>
        </p:nvSpPr>
        <p:spPr>
          <a:xfrm flipH="1">
            <a:off x="6927793" y="4941950"/>
            <a:ext cx="988475" cy="1532699"/>
          </a:xfrm>
          <a:custGeom>
            <a:avLst/>
            <a:gdLst>
              <a:gd name="connsiteX0" fmla="*/ 773723 w 773723"/>
              <a:gd name="connsiteY0" fmla="*/ 0 h 1448972"/>
              <a:gd name="connsiteX1" fmla="*/ 773723 w 773723"/>
              <a:gd name="connsiteY1" fmla="*/ 1448972 h 1448972"/>
              <a:gd name="connsiteX2" fmla="*/ 0 w 773723"/>
              <a:gd name="connsiteY2" fmla="*/ 1448972 h 1448972"/>
            </a:gdLst>
            <a:ahLst/>
            <a:cxnLst>
              <a:cxn ang="0">
                <a:pos x="connsiteX0" y="connsiteY0"/>
              </a:cxn>
              <a:cxn ang="0">
                <a:pos x="connsiteX1" y="connsiteY1"/>
              </a:cxn>
              <a:cxn ang="0">
                <a:pos x="connsiteX2" y="connsiteY2"/>
              </a:cxn>
            </a:cxnLst>
            <a:rect l="l" t="t" r="r" b="b"/>
            <a:pathLst>
              <a:path w="773723" h="1448972">
                <a:moveTo>
                  <a:pt x="773723" y="0"/>
                </a:moveTo>
                <a:lnTo>
                  <a:pt x="773723" y="1448972"/>
                </a:lnTo>
                <a:lnTo>
                  <a:pt x="0" y="1448972"/>
                </a:lnTo>
              </a:path>
            </a:pathLst>
          </a:custGeom>
          <a:ln w="19050">
            <a:headEnd type="triangle"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dirty="0">
              <a:latin typeface="HelveticaNeue LT 57 Cn" panose="020B0506030502030204" pitchFamily="34" charset="0"/>
            </a:endParaRPr>
          </a:p>
        </p:txBody>
      </p:sp>
      <p:sp>
        <p:nvSpPr>
          <p:cNvPr id="40" name="TextBox 39"/>
          <p:cNvSpPr txBox="1"/>
          <p:nvPr/>
        </p:nvSpPr>
        <p:spPr>
          <a:xfrm>
            <a:off x="8012867" y="6151483"/>
            <a:ext cx="1752600" cy="369332"/>
          </a:xfrm>
          <a:prstGeom prst="rect">
            <a:avLst/>
          </a:prstGeom>
          <a:noFill/>
        </p:spPr>
        <p:txBody>
          <a:bodyPr wrap="square" rtlCol="0">
            <a:spAutoFit/>
          </a:bodyPr>
          <a:lstStyle/>
          <a:p>
            <a:pPr algn="ctr"/>
            <a:r>
              <a:rPr lang="en-US" b="1" dirty="0" smtClean="0">
                <a:latin typeface="HelveticaNeue LT 57 Cn" panose="020B0506030502030204" pitchFamily="34" charset="0"/>
              </a:rPr>
              <a:t>Drop-off</a:t>
            </a:r>
            <a:endParaRPr lang="en-US" b="1" dirty="0">
              <a:latin typeface="HelveticaNeue LT 57 Cn" panose="020B0506030502030204" pitchFamily="34" charset="0"/>
            </a:endParaRPr>
          </a:p>
        </p:txBody>
      </p:sp>
      <p:sp>
        <p:nvSpPr>
          <p:cNvPr id="41" name="Freeform 40"/>
          <p:cNvSpPr/>
          <p:nvPr/>
        </p:nvSpPr>
        <p:spPr>
          <a:xfrm flipH="1">
            <a:off x="7754792" y="4923807"/>
            <a:ext cx="1714119" cy="1532699"/>
          </a:xfrm>
          <a:custGeom>
            <a:avLst/>
            <a:gdLst>
              <a:gd name="connsiteX0" fmla="*/ 0 w 1419225"/>
              <a:gd name="connsiteY0" fmla="*/ 1885950 h 1885950"/>
              <a:gd name="connsiteX1" fmla="*/ 857250 w 1419225"/>
              <a:gd name="connsiteY1" fmla="*/ 1885950 h 1885950"/>
              <a:gd name="connsiteX2" fmla="*/ 1419225 w 1419225"/>
              <a:gd name="connsiteY2" fmla="*/ 0 h 1885950"/>
            </a:gdLst>
            <a:ahLst/>
            <a:cxnLst>
              <a:cxn ang="0">
                <a:pos x="connsiteX0" y="connsiteY0"/>
              </a:cxn>
              <a:cxn ang="0">
                <a:pos x="connsiteX1" y="connsiteY1"/>
              </a:cxn>
              <a:cxn ang="0">
                <a:pos x="connsiteX2" y="connsiteY2"/>
              </a:cxn>
            </a:cxnLst>
            <a:rect l="l" t="t" r="r" b="b"/>
            <a:pathLst>
              <a:path w="1419225" h="1885950">
                <a:moveTo>
                  <a:pt x="0" y="1885950"/>
                </a:moveTo>
                <a:lnTo>
                  <a:pt x="857250" y="1885950"/>
                </a:lnTo>
                <a:lnTo>
                  <a:pt x="1419225" y="0"/>
                </a:lnTo>
              </a:path>
            </a:pathLst>
          </a:custGeom>
          <a:ln w="19050">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dirty="0">
              <a:latin typeface="HelveticaNeue LT 57 Cn" panose="020B0506030502030204" pitchFamily="34" charset="0"/>
            </a:endParaRPr>
          </a:p>
        </p:txBody>
      </p:sp>
      <p:sp>
        <p:nvSpPr>
          <p:cNvPr id="43" name="TextBox 42"/>
          <p:cNvSpPr txBox="1"/>
          <p:nvPr/>
        </p:nvSpPr>
        <p:spPr>
          <a:xfrm>
            <a:off x="9318081" y="2736790"/>
            <a:ext cx="2563297" cy="646331"/>
          </a:xfrm>
          <a:prstGeom prst="rect">
            <a:avLst/>
          </a:prstGeom>
          <a:noFill/>
        </p:spPr>
        <p:txBody>
          <a:bodyPr wrap="square" rtlCol="0">
            <a:spAutoFit/>
          </a:bodyPr>
          <a:lstStyle/>
          <a:p>
            <a:r>
              <a:rPr lang="en-US" b="1" dirty="0" smtClean="0">
                <a:latin typeface="HelveticaNeue LT 57 Cn" panose="020B0506030502030204" pitchFamily="34" charset="0"/>
              </a:rPr>
              <a:t>Vocational &amp; Auto-shop</a:t>
            </a:r>
          </a:p>
          <a:p>
            <a:r>
              <a:rPr lang="en-US" b="1" dirty="0" smtClean="0">
                <a:latin typeface="HelveticaNeue LT 57 Cn" panose="020B0506030502030204" pitchFamily="34" charset="0"/>
              </a:rPr>
              <a:t>Entrance and Loading</a:t>
            </a:r>
            <a:endParaRPr lang="en-US" b="1" dirty="0">
              <a:latin typeface="HelveticaNeue LT 57 Cn" panose="020B0506030502030204" pitchFamily="34" charset="0"/>
            </a:endParaRPr>
          </a:p>
        </p:txBody>
      </p:sp>
      <p:sp>
        <p:nvSpPr>
          <p:cNvPr id="46" name="TextBox 45"/>
          <p:cNvSpPr txBox="1"/>
          <p:nvPr/>
        </p:nvSpPr>
        <p:spPr>
          <a:xfrm>
            <a:off x="417902" y="3383121"/>
            <a:ext cx="1752600" cy="646331"/>
          </a:xfrm>
          <a:prstGeom prst="rect">
            <a:avLst/>
          </a:prstGeom>
          <a:noFill/>
        </p:spPr>
        <p:txBody>
          <a:bodyPr wrap="square" rtlCol="0">
            <a:spAutoFit/>
          </a:bodyPr>
          <a:lstStyle/>
          <a:p>
            <a:pPr algn="ctr"/>
            <a:r>
              <a:rPr lang="en-US" b="1" dirty="0" smtClean="0">
                <a:latin typeface="HelveticaNeue LT 57 Cn" panose="020B0506030502030204" pitchFamily="34" charset="0"/>
              </a:rPr>
              <a:t>Service</a:t>
            </a:r>
          </a:p>
          <a:p>
            <a:pPr algn="ctr"/>
            <a:r>
              <a:rPr lang="en-US" b="1" dirty="0" smtClean="0">
                <a:latin typeface="HelveticaNeue LT 57 Cn" panose="020B0506030502030204" pitchFamily="34" charset="0"/>
              </a:rPr>
              <a:t>Entrance</a:t>
            </a:r>
            <a:endParaRPr lang="en-US" b="1" dirty="0">
              <a:latin typeface="HelveticaNeue LT 57 Cn" panose="020B0506030502030204" pitchFamily="34" charset="0"/>
            </a:endParaRPr>
          </a:p>
        </p:txBody>
      </p:sp>
      <p:sp>
        <p:nvSpPr>
          <p:cNvPr id="47" name="TextBox 46"/>
          <p:cNvSpPr txBox="1"/>
          <p:nvPr/>
        </p:nvSpPr>
        <p:spPr>
          <a:xfrm>
            <a:off x="433388" y="2590072"/>
            <a:ext cx="1752600" cy="646331"/>
          </a:xfrm>
          <a:prstGeom prst="rect">
            <a:avLst/>
          </a:prstGeom>
          <a:noFill/>
        </p:spPr>
        <p:txBody>
          <a:bodyPr wrap="square" rtlCol="0">
            <a:spAutoFit/>
          </a:bodyPr>
          <a:lstStyle/>
          <a:p>
            <a:pPr algn="ctr"/>
            <a:r>
              <a:rPr lang="en-US" b="1" dirty="0" smtClean="0">
                <a:latin typeface="HelveticaNeue LT 57 Cn" panose="020B0506030502030204" pitchFamily="34" charset="0"/>
              </a:rPr>
              <a:t>Parking</a:t>
            </a:r>
          </a:p>
          <a:p>
            <a:pPr algn="ctr"/>
            <a:r>
              <a:rPr lang="en-US" b="1" dirty="0" smtClean="0">
                <a:latin typeface="HelveticaNeue LT 57 Cn" panose="020B0506030502030204" pitchFamily="34" charset="0"/>
              </a:rPr>
              <a:t>Entrance</a:t>
            </a:r>
            <a:endParaRPr lang="en-US" b="1" dirty="0">
              <a:latin typeface="HelveticaNeue LT 57 Cn" panose="020B0506030502030204" pitchFamily="34" charset="0"/>
            </a:endParaRPr>
          </a:p>
        </p:txBody>
      </p:sp>
      <p:sp>
        <p:nvSpPr>
          <p:cNvPr id="48" name="Freeform 47"/>
          <p:cNvSpPr/>
          <p:nvPr/>
        </p:nvSpPr>
        <p:spPr>
          <a:xfrm flipH="1" flipV="1">
            <a:off x="6859252" y="1909393"/>
            <a:ext cx="1468230" cy="755669"/>
          </a:xfrm>
          <a:custGeom>
            <a:avLst/>
            <a:gdLst>
              <a:gd name="connsiteX0" fmla="*/ 0 w 1419225"/>
              <a:gd name="connsiteY0" fmla="*/ 1885950 h 1885950"/>
              <a:gd name="connsiteX1" fmla="*/ 857250 w 1419225"/>
              <a:gd name="connsiteY1" fmla="*/ 1885950 h 1885950"/>
              <a:gd name="connsiteX2" fmla="*/ 1419225 w 1419225"/>
              <a:gd name="connsiteY2" fmla="*/ 0 h 1885950"/>
            </a:gdLst>
            <a:ahLst/>
            <a:cxnLst>
              <a:cxn ang="0">
                <a:pos x="connsiteX0" y="connsiteY0"/>
              </a:cxn>
              <a:cxn ang="0">
                <a:pos x="connsiteX1" y="connsiteY1"/>
              </a:cxn>
              <a:cxn ang="0">
                <a:pos x="connsiteX2" y="connsiteY2"/>
              </a:cxn>
            </a:cxnLst>
            <a:rect l="l" t="t" r="r" b="b"/>
            <a:pathLst>
              <a:path w="1419225" h="1885950">
                <a:moveTo>
                  <a:pt x="0" y="1885950"/>
                </a:moveTo>
                <a:lnTo>
                  <a:pt x="857250" y="1885950"/>
                </a:lnTo>
                <a:lnTo>
                  <a:pt x="1419225" y="0"/>
                </a:lnTo>
              </a:path>
            </a:pathLst>
          </a:custGeom>
          <a:ln w="19050">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dirty="0">
              <a:latin typeface="HelveticaNeue LT 57 Cn" panose="020B0506030502030204" pitchFamily="34" charset="0"/>
            </a:endParaRPr>
          </a:p>
        </p:txBody>
      </p:sp>
      <p:sp>
        <p:nvSpPr>
          <p:cNvPr id="49" name="TextBox 48"/>
          <p:cNvSpPr txBox="1"/>
          <p:nvPr/>
        </p:nvSpPr>
        <p:spPr>
          <a:xfrm>
            <a:off x="7356594" y="1533082"/>
            <a:ext cx="2199293" cy="369332"/>
          </a:xfrm>
          <a:prstGeom prst="rect">
            <a:avLst/>
          </a:prstGeom>
          <a:noFill/>
        </p:spPr>
        <p:txBody>
          <a:bodyPr wrap="square" rtlCol="0">
            <a:spAutoFit/>
          </a:bodyPr>
          <a:lstStyle/>
          <a:p>
            <a:r>
              <a:rPr lang="en-US" b="1" dirty="0" smtClean="0">
                <a:latin typeface="HelveticaNeue LT 57 Cn" panose="020B0506030502030204" pitchFamily="34" charset="0"/>
              </a:rPr>
              <a:t>Community Path</a:t>
            </a:r>
            <a:endParaRPr lang="en-US" b="1" dirty="0">
              <a:latin typeface="HelveticaNeue LT 57 Cn" panose="020B0506030502030204" pitchFamily="34" charset="0"/>
            </a:endParaRPr>
          </a:p>
        </p:txBody>
      </p:sp>
      <p:sp>
        <p:nvSpPr>
          <p:cNvPr id="3" name="Freeform 2"/>
          <p:cNvSpPr/>
          <p:nvPr/>
        </p:nvSpPr>
        <p:spPr>
          <a:xfrm>
            <a:off x="8889167" y="3372787"/>
            <a:ext cx="2653259" cy="749508"/>
          </a:xfrm>
          <a:custGeom>
            <a:avLst/>
            <a:gdLst>
              <a:gd name="connsiteX0" fmla="*/ 2653259 w 2653259"/>
              <a:gd name="connsiteY0" fmla="*/ 0 h 749508"/>
              <a:gd name="connsiteX1" fmla="*/ 554636 w 2653259"/>
              <a:gd name="connsiteY1" fmla="*/ 0 h 749508"/>
              <a:gd name="connsiteX2" fmla="*/ 0 w 2653259"/>
              <a:gd name="connsiteY2" fmla="*/ 749508 h 749508"/>
            </a:gdLst>
            <a:ahLst/>
            <a:cxnLst>
              <a:cxn ang="0">
                <a:pos x="connsiteX0" y="connsiteY0"/>
              </a:cxn>
              <a:cxn ang="0">
                <a:pos x="connsiteX1" y="connsiteY1"/>
              </a:cxn>
              <a:cxn ang="0">
                <a:pos x="connsiteX2" y="connsiteY2"/>
              </a:cxn>
            </a:cxnLst>
            <a:rect l="l" t="t" r="r" b="b"/>
            <a:pathLst>
              <a:path w="2653259" h="749508">
                <a:moveTo>
                  <a:pt x="2653259" y="0"/>
                </a:moveTo>
                <a:lnTo>
                  <a:pt x="554636" y="0"/>
                </a:lnTo>
                <a:lnTo>
                  <a:pt x="0" y="749508"/>
                </a:lnTo>
              </a:path>
            </a:pathLst>
          </a:custGeom>
          <a:noFill/>
          <a:ln w="19050">
            <a:solidFill>
              <a:schemeClr val="tx1"/>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Neue LT 57 Cn" panose="020B0506030502030204" pitchFamily="34" charset="0"/>
            </a:endParaRPr>
          </a:p>
        </p:txBody>
      </p:sp>
      <p:sp>
        <p:nvSpPr>
          <p:cNvPr id="32" name="TextBox 31"/>
          <p:cNvSpPr txBox="1"/>
          <p:nvPr/>
        </p:nvSpPr>
        <p:spPr>
          <a:xfrm>
            <a:off x="433388" y="2014042"/>
            <a:ext cx="1752600" cy="646331"/>
          </a:xfrm>
          <a:prstGeom prst="rect">
            <a:avLst/>
          </a:prstGeom>
          <a:noFill/>
        </p:spPr>
        <p:txBody>
          <a:bodyPr wrap="square" rtlCol="0">
            <a:spAutoFit/>
          </a:bodyPr>
          <a:lstStyle/>
          <a:p>
            <a:pPr algn="ctr"/>
            <a:r>
              <a:rPr lang="en-US" b="1" dirty="0" smtClean="0">
                <a:latin typeface="HelveticaNeue LT 57 Cn" panose="020B0506030502030204" pitchFamily="34" charset="0"/>
              </a:rPr>
              <a:t>Service </a:t>
            </a:r>
          </a:p>
          <a:p>
            <a:pPr algn="ctr"/>
            <a:r>
              <a:rPr lang="en-US" b="1" dirty="0" smtClean="0">
                <a:latin typeface="HelveticaNeue LT 57 Cn" panose="020B0506030502030204" pitchFamily="34" charset="0"/>
              </a:rPr>
              <a:t>Exit</a:t>
            </a:r>
            <a:endParaRPr lang="en-US" b="1" dirty="0">
              <a:latin typeface="HelveticaNeue LT 57 Cn" panose="020B0506030502030204" pitchFamily="34" charset="0"/>
            </a:endParaRPr>
          </a:p>
        </p:txBody>
      </p:sp>
      <p:sp>
        <p:nvSpPr>
          <p:cNvPr id="35" name="Freeform 34"/>
          <p:cNvSpPr/>
          <p:nvPr/>
        </p:nvSpPr>
        <p:spPr>
          <a:xfrm flipH="1" flipV="1">
            <a:off x="4966959" y="1704627"/>
            <a:ext cx="1718274" cy="158403"/>
          </a:xfrm>
          <a:custGeom>
            <a:avLst/>
            <a:gdLst>
              <a:gd name="connsiteX0" fmla="*/ 0 w 1419225"/>
              <a:gd name="connsiteY0" fmla="*/ 1885950 h 1885950"/>
              <a:gd name="connsiteX1" fmla="*/ 857250 w 1419225"/>
              <a:gd name="connsiteY1" fmla="*/ 1885950 h 1885950"/>
              <a:gd name="connsiteX2" fmla="*/ 1419225 w 1419225"/>
              <a:gd name="connsiteY2" fmla="*/ 0 h 1885950"/>
            </a:gdLst>
            <a:ahLst/>
            <a:cxnLst>
              <a:cxn ang="0">
                <a:pos x="connsiteX0" y="connsiteY0"/>
              </a:cxn>
              <a:cxn ang="0">
                <a:pos x="connsiteX1" y="connsiteY1"/>
              </a:cxn>
              <a:cxn ang="0">
                <a:pos x="connsiteX2" y="connsiteY2"/>
              </a:cxn>
            </a:cxnLst>
            <a:rect l="l" t="t" r="r" b="b"/>
            <a:pathLst>
              <a:path w="1419225" h="1885950">
                <a:moveTo>
                  <a:pt x="0" y="1885950"/>
                </a:moveTo>
                <a:lnTo>
                  <a:pt x="857250" y="1885950"/>
                </a:lnTo>
                <a:lnTo>
                  <a:pt x="1419225" y="0"/>
                </a:lnTo>
              </a:path>
            </a:pathLst>
          </a:custGeom>
          <a:ln w="19050">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dirty="0">
              <a:latin typeface="HelveticaNeue LT 57 Cn" panose="020B0506030502030204" pitchFamily="34" charset="0"/>
            </a:endParaRPr>
          </a:p>
        </p:txBody>
      </p:sp>
      <p:sp>
        <p:nvSpPr>
          <p:cNvPr id="36" name="TextBox 35"/>
          <p:cNvSpPr txBox="1"/>
          <p:nvPr/>
        </p:nvSpPr>
        <p:spPr>
          <a:xfrm>
            <a:off x="5712033" y="1128598"/>
            <a:ext cx="1752600" cy="646331"/>
          </a:xfrm>
          <a:prstGeom prst="rect">
            <a:avLst/>
          </a:prstGeom>
          <a:noFill/>
        </p:spPr>
        <p:txBody>
          <a:bodyPr wrap="square" rtlCol="0">
            <a:spAutoFit/>
          </a:bodyPr>
          <a:lstStyle/>
          <a:p>
            <a:r>
              <a:rPr lang="en-US" b="1" dirty="0" smtClean="0">
                <a:latin typeface="HelveticaNeue LT 57 Cn" panose="020B0506030502030204" pitchFamily="34" charset="0"/>
              </a:rPr>
              <a:t>GLX Gilman Sq.</a:t>
            </a:r>
          </a:p>
          <a:p>
            <a:r>
              <a:rPr lang="en-US" b="1" dirty="0" smtClean="0">
                <a:latin typeface="HelveticaNeue LT 57 Cn" panose="020B0506030502030204" pitchFamily="34" charset="0"/>
              </a:rPr>
              <a:t>Station</a:t>
            </a:r>
            <a:endParaRPr lang="en-US" b="1" dirty="0">
              <a:latin typeface="HelveticaNeue LT 57 Cn" panose="020B0506030502030204" pitchFamily="34" charset="0"/>
            </a:endParaRPr>
          </a:p>
        </p:txBody>
      </p:sp>
      <p:sp>
        <p:nvSpPr>
          <p:cNvPr id="42" name="Rectangle 41"/>
          <p:cNvSpPr/>
          <p:nvPr/>
        </p:nvSpPr>
        <p:spPr>
          <a:xfrm>
            <a:off x="0" y="1"/>
            <a:ext cx="12192000" cy="217714"/>
          </a:xfrm>
          <a:prstGeom prst="rect">
            <a:avLst/>
          </a:prstGeom>
          <a:solidFill>
            <a:srgbClr val="00B6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9099828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5949" y="1027906"/>
            <a:ext cx="11663172" cy="7548372"/>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949" y="836782"/>
            <a:ext cx="11663172" cy="7548372"/>
          </a:xfrm>
          <a:prstGeom prst="rect">
            <a:avLst/>
          </a:prstGeom>
        </p:spPr>
      </p:pic>
      <p:sp>
        <p:nvSpPr>
          <p:cNvPr id="2" name="Title 1"/>
          <p:cNvSpPr>
            <a:spLocks noGrp="1"/>
          </p:cNvSpPr>
          <p:nvPr>
            <p:ph type="title"/>
          </p:nvPr>
        </p:nvSpPr>
        <p:spPr/>
        <p:txBody>
          <a:bodyPr/>
          <a:lstStyle/>
          <a:p>
            <a:r>
              <a:rPr lang="en-US" dirty="0" smtClean="0"/>
              <a:t>Somerville High School </a:t>
            </a:r>
            <a:r>
              <a:rPr lang="en-US" sz="2400" dirty="0" smtClean="0"/>
              <a:t>– Spot Grades</a:t>
            </a:r>
            <a:endParaRPr lang="en-US" dirty="0"/>
          </a:p>
        </p:txBody>
      </p:sp>
    </p:spTree>
    <p:extLst>
      <p:ext uri="{BB962C8B-B14F-4D97-AF65-F5344CB8AC3E}">
        <p14:creationId xmlns:p14="http://schemas.microsoft.com/office/powerpoint/2010/main" val="88667898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762000" y="1189117"/>
            <a:ext cx="5589992" cy="923330"/>
          </a:xfrm>
          <a:prstGeom prst="rect">
            <a:avLst/>
          </a:prstGeom>
          <a:noFill/>
        </p:spPr>
        <p:txBody>
          <a:bodyPr wrap="none" rtlCol="0">
            <a:spAutoFit/>
          </a:bodyPr>
          <a:lstStyle/>
          <a:p>
            <a:pPr marL="342900" indent="-342900">
              <a:buFont typeface="+mj-lt"/>
              <a:buAutoNum type="arabicPeriod"/>
            </a:pPr>
            <a:r>
              <a:rPr lang="en-US" dirty="0" smtClean="0">
                <a:latin typeface="HelveticaNeue LT 65 Medium" panose="020B0604020202020204" pitchFamily="34" charset="0"/>
              </a:rPr>
              <a:t>Existing Condition – Major Public Event Spaces</a:t>
            </a:r>
          </a:p>
          <a:p>
            <a:pPr marL="342900" indent="-342900">
              <a:buFont typeface="+mj-lt"/>
              <a:buAutoNum type="arabicPeriod"/>
            </a:pPr>
            <a:r>
              <a:rPr lang="en-US" dirty="0" smtClean="0">
                <a:latin typeface="HelveticaNeue LT 65 Medium" panose="020B0604020202020204" pitchFamily="34" charset="0"/>
              </a:rPr>
              <a:t>Academic Zones </a:t>
            </a:r>
          </a:p>
          <a:p>
            <a:pPr marL="342900" indent="-342900">
              <a:buFont typeface="+mj-lt"/>
              <a:buAutoNum type="arabicPeriod"/>
            </a:pPr>
            <a:r>
              <a:rPr lang="en-US" dirty="0" smtClean="0">
                <a:latin typeface="HelveticaNeue LT 65 Medium" panose="020B0604020202020204" pitchFamily="34" charset="0"/>
              </a:rPr>
              <a:t>Commons &amp; Core Areas </a:t>
            </a:r>
            <a:r>
              <a:rPr lang="en-US" dirty="0">
                <a:latin typeface="HelveticaNeue LT 65 Medium" panose="020B0604020202020204" pitchFamily="34" charset="0"/>
              </a:rPr>
              <a:t>as Bridge/Link</a:t>
            </a:r>
            <a:endParaRPr lang="en-US" dirty="0" smtClean="0">
              <a:latin typeface="HelveticaNeue LT 65 Medium" panose="020B0604020202020204" pitchFamily="34" charset="0"/>
            </a:endParaRPr>
          </a:p>
        </p:txBody>
      </p:sp>
      <p:grpSp>
        <p:nvGrpSpPr>
          <p:cNvPr id="15" name="Group 14"/>
          <p:cNvGrpSpPr/>
          <p:nvPr/>
        </p:nvGrpSpPr>
        <p:grpSpPr>
          <a:xfrm>
            <a:off x="2994520" y="2173136"/>
            <a:ext cx="6662916" cy="3451675"/>
            <a:chOff x="2994520" y="2173136"/>
            <a:chExt cx="6662916" cy="3451675"/>
          </a:xfrm>
        </p:grpSpPr>
        <p:sp>
          <p:nvSpPr>
            <p:cNvPr id="8" name="Oval 7"/>
            <p:cNvSpPr/>
            <p:nvPr/>
          </p:nvSpPr>
          <p:spPr>
            <a:xfrm>
              <a:off x="4305300" y="2863374"/>
              <a:ext cx="1704975" cy="1647825"/>
            </a:xfrm>
            <a:prstGeom prst="ellipse">
              <a:avLst/>
            </a:prstGeom>
            <a:solidFill>
              <a:schemeClr val="accent1">
                <a:lumMod val="75000"/>
                <a:alpha val="10000"/>
              </a:schemeClr>
            </a:solidFill>
            <a:ln w="28575">
              <a:solidFill>
                <a:srgbClr val="C000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latin typeface="HelveticaNeue LT 57 Cn" panose="020B0506030502030204" pitchFamily="34" charset="0"/>
              </a:endParaRPr>
            </a:p>
          </p:txBody>
        </p:sp>
        <p:sp>
          <p:nvSpPr>
            <p:cNvPr id="9" name="TextBox 8"/>
            <p:cNvSpPr txBox="1"/>
            <p:nvPr/>
          </p:nvSpPr>
          <p:spPr>
            <a:xfrm>
              <a:off x="2994520" y="2474992"/>
              <a:ext cx="2023311" cy="369332"/>
            </a:xfrm>
            <a:prstGeom prst="rect">
              <a:avLst/>
            </a:prstGeom>
            <a:noFill/>
          </p:spPr>
          <p:txBody>
            <a:bodyPr wrap="none" rtlCol="0">
              <a:spAutoFit/>
            </a:bodyPr>
            <a:lstStyle/>
            <a:p>
              <a:r>
                <a:rPr lang="en-US" dirty="0" smtClean="0">
                  <a:solidFill>
                    <a:srgbClr val="C00000"/>
                  </a:solidFill>
                  <a:latin typeface="HelveticaNeue LT 65 Medium" panose="020B0604020202020204" pitchFamily="34" charset="0"/>
                </a:rPr>
                <a:t>Dining Commons</a:t>
              </a:r>
            </a:p>
          </p:txBody>
        </p:sp>
        <p:sp>
          <p:nvSpPr>
            <p:cNvPr id="10" name="TextBox 9"/>
            <p:cNvSpPr txBox="1"/>
            <p:nvPr/>
          </p:nvSpPr>
          <p:spPr>
            <a:xfrm>
              <a:off x="6630812" y="5255479"/>
              <a:ext cx="2575385" cy="369332"/>
            </a:xfrm>
            <a:prstGeom prst="rect">
              <a:avLst/>
            </a:prstGeom>
            <a:noFill/>
          </p:spPr>
          <p:txBody>
            <a:bodyPr wrap="none" rtlCol="0">
              <a:spAutoFit/>
            </a:bodyPr>
            <a:lstStyle/>
            <a:p>
              <a:r>
                <a:rPr lang="en-US" dirty="0" smtClean="0">
                  <a:solidFill>
                    <a:srgbClr val="C00000"/>
                  </a:solidFill>
                  <a:latin typeface="HelveticaNeue LT 65 Medium" panose="020B0604020202020204" pitchFamily="34" charset="0"/>
                </a:rPr>
                <a:t>Semi-Public Programs</a:t>
              </a:r>
              <a:endParaRPr lang="en-US" dirty="0">
                <a:solidFill>
                  <a:srgbClr val="C00000"/>
                </a:solidFill>
                <a:latin typeface="HelveticaNeue LT 65 Medium" panose="020B0604020202020204" pitchFamily="34" charset="0"/>
              </a:endParaRPr>
            </a:p>
          </p:txBody>
        </p:sp>
        <p:sp>
          <p:nvSpPr>
            <p:cNvPr id="11" name="TextBox 10"/>
            <p:cNvSpPr txBox="1"/>
            <p:nvPr/>
          </p:nvSpPr>
          <p:spPr>
            <a:xfrm>
              <a:off x="6904314" y="2173136"/>
              <a:ext cx="1114408" cy="369332"/>
            </a:xfrm>
            <a:prstGeom prst="rect">
              <a:avLst/>
            </a:prstGeom>
            <a:noFill/>
          </p:spPr>
          <p:txBody>
            <a:bodyPr wrap="none" rtlCol="0">
              <a:spAutoFit/>
            </a:bodyPr>
            <a:lstStyle/>
            <a:p>
              <a:r>
                <a:rPr lang="en-US" dirty="0" smtClean="0">
                  <a:solidFill>
                    <a:srgbClr val="C00000"/>
                  </a:solidFill>
                  <a:latin typeface="HelveticaNeue LT 65 Medium" panose="020B0604020202020204" pitchFamily="34" charset="0"/>
                </a:rPr>
                <a:t>Athletics</a:t>
              </a:r>
              <a:endParaRPr lang="en-US" dirty="0">
                <a:solidFill>
                  <a:srgbClr val="C00000"/>
                </a:solidFill>
                <a:latin typeface="HelveticaNeue LT 65 Medium" panose="020B0604020202020204" pitchFamily="34" charset="0"/>
              </a:endParaRPr>
            </a:p>
          </p:txBody>
        </p:sp>
        <p:sp>
          <p:nvSpPr>
            <p:cNvPr id="12" name="Oval 11"/>
            <p:cNvSpPr/>
            <p:nvPr/>
          </p:nvSpPr>
          <p:spPr>
            <a:xfrm>
              <a:off x="5364079" y="3844450"/>
              <a:ext cx="1455822" cy="1556226"/>
            </a:xfrm>
            <a:prstGeom prst="ellipse">
              <a:avLst/>
            </a:prstGeom>
            <a:solidFill>
              <a:schemeClr val="accent1">
                <a:lumMod val="75000"/>
                <a:alpha val="10000"/>
              </a:schemeClr>
            </a:solidFill>
            <a:ln w="28575">
              <a:solidFill>
                <a:srgbClr val="C000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latin typeface="HelveticaNeue LT 57 Cn" panose="020B0506030502030204" pitchFamily="34" charset="0"/>
              </a:endParaRPr>
            </a:p>
          </p:txBody>
        </p:sp>
        <p:sp>
          <p:nvSpPr>
            <p:cNvPr id="13" name="Oval 12"/>
            <p:cNvSpPr/>
            <p:nvPr/>
          </p:nvSpPr>
          <p:spPr>
            <a:xfrm rot="1462238">
              <a:off x="5650714" y="2741542"/>
              <a:ext cx="2912627" cy="1474677"/>
            </a:xfrm>
            <a:prstGeom prst="ellipse">
              <a:avLst/>
            </a:prstGeom>
            <a:solidFill>
              <a:schemeClr val="accent1">
                <a:lumMod val="75000"/>
                <a:alpha val="10000"/>
              </a:schemeClr>
            </a:solidFill>
            <a:ln w="28575">
              <a:solidFill>
                <a:srgbClr val="C000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latin typeface="HelveticaNeue LT 57 Cn" panose="020B0506030502030204" pitchFamily="34" charset="0"/>
              </a:endParaRPr>
            </a:p>
          </p:txBody>
        </p:sp>
        <p:sp>
          <p:nvSpPr>
            <p:cNvPr id="14" name="Oval 13"/>
            <p:cNvSpPr/>
            <p:nvPr/>
          </p:nvSpPr>
          <p:spPr>
            <a:xfrm>
              <a:off x="6685641" y="3558759"/>
              <a:ext cx="2971795" cy="1576248"/>
            </a:xfrm>
            <a:prstGeom prst="ellipse">
              <a:avLst/>
            </a:prstGeom>
            <a:solidFill>
              <a:schemeClr val="accent1">
                <a:lumMod val="75000"/>
                <a:alpha val="10000"/>
              </a:schemeClr>
            </a:solidFill>
            <a:ln w="28575">
              <a:solidFill>
                <a:srgbClr val="C000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latin typeface="HelveticaNeue LT 57 Cn" panose="020B0506030502030204" pitchFamily="34" charset="0"/>
              </a:endParaRPr>
            </a:p>
          </p:txBody>
        </p:sp>
      </p:gr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3702" cy="6858957"/>
          </a:xfrm>
          <a:prstGeom prst="rect">
            <a:avLst/>
          </a:prstGeom>
        </p:spPr>
      </p:pic>
      <p:grpSp>
        <p:nvGrpSpPr>
          <p:cNvPr id="17" name="Group 16"/>
          <p:cNvGrpSpPr/>
          <p:nvPr/>
        </p:nvGrpSpPr>
        <p:grpSpPr>
          <a:xfrm>
            <a:off x="4536190" y="1380409"/>
            <a:ext cx="6500228" cy="3837593"/>
            <a:chOff x="4536190" y="1380409"/>
            <a:chExt cx="6500228" cy="3837593"/>
          </a:xfrm>
        </p:grpSpPr>
        <p:sp>
          <p:nvSpPr>
            <p:cNvPr id="18" name="TextBox 17"/>
            <p:cNvSpPr txBox="1"/>
            <p:nvPr/>
          </p:nvSpPr>
          <p:spPr>
            <a:xfrm>
              <a:off x="8565742" y="3348385"/>
              <a:ext cx="2470676" cy="369332"/>
            </a:xfrm>
            <a:prstGeom prst="rect">
              <a:avLst/>
            </a:prstGeom>
            <a:noFill/>
          </p:spPr>
          <p:txBody>
            <a:bodyPr wrap="none" rtlCol="0">
              <a:spAutoFit/>
            </a:bodyPr>
            <a:lstStyle/>
            <a:p>
              <a:r>
                <a:rPr lang="en-US" dirty="0" smtClean="0">
                  <a:solidFill>
                    <a:srgbClr val="C00000"/>
                  </a:solidFill>
                  <a:latin typeface="HelveticaNeue LT 65 Medium" panose="020B0604020202020204" pitchFamily="34" charset="0"/>
                </a:rPr>
                <a:t>Next Wave/Full Circle</a:t>
              </a:r>
              <a:endParaRPr lang="en-US" dirty="0">
                <a:solidFill>
                  <a:srgbClr val="C00000"/>
                </a:solidFill>
                <a:latin typeface="HelveticaNeue LT 65 Medium" panose="020B0604020202020204" pitchFamily="34" charset="0"/>
              </a:endParaRPr>
            </a:p>
          </p:txBody>
        </p:sp>
        <p:sp>
          <p:nvSpPr>
            <p:cNvPr id="19" name="Oval 18"/>
            <p:cNvSpPr/>
            <p:nvPr/>
          </p:nvSpPr>
          <p:spPr>
            <a:xfrm>
              <a:off x="7843675" y="3743325"/>
              <a:ext cx="1750088" cy="1474677"/>
            </a:xfrm>
            <a:prstGeom prst="ellipse">
              <a:avLst/>
            </a:prstGeom>
            <a:solidFill>
              <a:schemeClr val="accent1">
                <a:lumMod val="75000"/>
                <a:alpha val="10000"/>
              </a:schemeClr>
            </a:solidFill>
            <a:ln w="28575">
              <a:solidFill>
                <a:srgbClr val="C000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latin typeface="HelveticaNeue LT 57 Cn" panose="020B0506030502030204" pitchFamily="34" charset="0"/>
              </a:endParaRPr>
            </a:p>
          </p:txBody>
        </p:sp>
        <p:sp>
          <p:nvSpPr>
            <p:cNvPr id="20" name="TextBox 19"/>
            <p:cNvSpPr txBox="1"/>
            <p:nvPr/>
          </p:nvSpPr>
          <p:spPr>
            <a:xfrm>
              <a:off x="4536190" y="1380409"/>
              <a:ext cx="2234907" cy="1661993"/>
            </a:xfrm>
            <a:prstGeom prst="rect">
              <a:avLst/>
            </a:prstGeom>
            <a:noFill/>
          </p:spPr>
          <p:txBody>
            <a:bodyPr wrap="none" rtlCol="0">
              <a:spAutoFit/>
            </a:bodyPr>
            <a:lstStyle/>
            <a:p>
              <a:pPr lvl="0"/>
              <a:r>
                <a:rPr lang="en-US" dirty="0" smtClean="0">
                  <a:solidFill>
                    <a:srgbClr val="C00000"/>
                  </a:solidFill>
                  <a:latin typeface="HelveticaNeue LT 65 Medium" panose="020B0604020202020204" pitchFamily="34" charset="0"/>
                </a:rPr>
                <a:t>STEAM</a:t>
              </a:r>
            </a:p>
            <a:p>
              <a:pPr marL="285750" lvl="0" indent="-285750">
                <a:buFont typeface="Arial" panose="020B0604020202020204" pitchFamily="34" charset="0"/>
                <a:buChar char="•"/>
              </a:pPr>
              <a:r>
                <a:rPr lang="en-US" sz="1400" dirty="0" smtClean="0">
                  <a:solidFill>
                    <a:srgbClr val="C00000"/>
                  </a:solidFill>
                  <a:latin typeface="HelveticaNeue LT 65 Medium" panose="020B0604020202020204" pitchFamily="34" charset="0"/>
                </a:rPr>
                <a:t>Physics</a:t>
              </a:r>
            </a:p>
            <a:p>
              <a:pPr marL="285750" lvl="0" indent="-285750">
                <a:buFont typeface="Arial" panose="020B0604020202020204" pitchFamily="34" charset="0"/>
                <a:buChar char="•"/>
              </a:pPr>
              <a:r>
                <a:rPr lang="en-US" sz="1400" dirty="0" smtClean="0">
                  <a:solidFill>
                    <a:srgbClr val="C00000"/>
                  </a:solidFill>
                  <a:latin typeface="HelveticaNeue LT 65 Medium" panose="020B0604020202020204" pitchFamily="34" charset="0"/>
                </a:rPr>
                <a:t>Heavy Shops</a:t>
              </a:r>
              <a:endParaRPr lang="en-US" sz="1400" dirty="0">
                <a:solidFill>
                  <a:srgbClr val="C00000"/>
                </a:solidFill>
                <a:latin typeface="HelveticaNeue LT 65 Medium" panose="020B0604020202020204" pitchFamily="34" charset="0"/>
              </a:endParaRPr>
            </a:p>
            <a:p>
              <a:pPr marL="285750" lvl="0" indent="-285750">
                <a:buFont typeface="Arial" panose="020B0604020202020204" pitchFamily="34" charset="0"/>
                <a:buChar char="•"/>
              </a:pPr>
              <a:r>
                <a:rPr lang="en-US" sz="1400" dirty="0" smtClean="0">
                  <a:solidFill>
                    <a:srgbClr val="C00000"/>
                  </a:solidFill>
                  <a:latin typeface="HelveticaNeue LT 65 Medium" panose="020B0604020202020204" pitchFamily="34" charset="0"/>
                </a:rPr>
                <a:t>Drafting/Engineering</a:t>
              </a:r>
              <a:endParaRPr lang="en-US" sz="1400" dirty="0">
                <a:solidFill>
                  <a:srgbClr val="C00000"/>
                </a:solidFill>
                <a:latin typeface="HelveticaNeue LT 65 Medium" panose="020B0604020202020204" pitchFamily="34" charset="0"/>
              </a:endParaRPr>
            </a:p>
            <a:p>
              <a:pPr marL="285750" lvl="0" indent="-285750">
                <a:buFont typeface="Arial" panose="020B0604020202020204" pitchFamily="34" charset="0"/>
                <a:buChar char="•"/>
              </a:pPr>
              <a:r>
                <a:rPr lang="en-US" sz="1400" dirty="0" smtClean="0">
                  <a:solidFill>
                    <a:srgbClr val="C00000"/>
                  </a:solidFill>
                  <a:latin typeface="HelveticaNeue LT 65 Medium" panose="020B0604020202020204" pitchFamily="34" charset="0"/>
                </a:rPr>
                <a:t>Wood/Scene Shop</a:t>
              </a:r>
              <a:endParaRPr lang="en-US" sz="1400" dirty="0">
                <a:solidFill>
                  <a:srgbClr val="C00000"/>
                </a:solidFill>
                <a:latin typeface="HelveticaNeue LT 65 Medium" panose="020B0604020202020204" pitchFamily="34" charset="0"/>
              </a:endParaRPr>
            </a:p>
            <a:p>
              <a:pPr marL="285750" lvl="0" indent="-285750">
                <a:buFont typeface="Arial" panose="020B0604020202020204" pitchFamily="34" charset="0"/>
                <a:buChar char="•"/>
              </a:pPr>
              <a:r>
                <a:rPr lang="en-US" sz="1400" dirty="0" smtClean="0">
                  <a:solidFill>
                    <a:srgbClr val="C00000"/>
                  </a:solidFill>
                  <a:latin typeface="HelveticaNeue LT 65 Medium" panose="020B0604020202020204" pitchFamily="34" charset="0"/>
                </a:rPr>
                <a:t>Math</a:t>
              </a:r>
              <a:endParaRPr lang="en-US" sz="1400" dirty="0">
                <a:solidFill>
                  <a:srgbClr val="C00000"/>
                </a:solidFill>
                <a:latin typeface="HelveticaNeue LT 65 Medium" panose="020B0604020202020204" pitchFamily="34" charset="0"/>
              </a:endParaRPr>
            </a:p>
            <a:p>
              <a:endParaRPr lang="en-US" sz="1400" dirty="0">
                <a:solidFill>
                  <a:srgbClr val="C00000"/>
                </a:solidFill>
                <a:latin typeface="HelveticaNeue LT 65 Medium" panose="020B0604020202020204" pitchFamily="34" charset="0"/>
              </a:endParaRPr>
            </a:p>
          </p:txBody>
        </p:sp>
      </p:gr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3702" cy="6858957"/>
          </a:xfrm>
          <a:prstGeom prst="rect">
            <a:avLst/>
          </a:prstGeom>
        </p:spPr>
      </p:pic>
      <p:grpSp>
        <p:nvGrpSpPr>
          <p:cNvPr id="22" name="Group 21"/>
          <p:cNvGrpSpPr/>
          <p:nvPr/>
        </p:nvGrpSpPr>
        <p:grpSpPr>
          <a:xfrm>
            <a:off x="3898236" y="1231554"/>
            <a:ext cx="6329132" cy="5275757"/>
            <a:chOff x="3898236" y="1231554"/>
            <a:chExt cx="6329132" cy="5275757"/>
          </a:xfrm>
        </p:grpSpPr>
        <p:sp>
          <p:nvSpPr>
            <p:cNvPr id="23" name="Oval 22"/>
            <p:cNvSpPr/>
            <p:nvPr/>
          </p:nvSpPr>
          <p:spPr>
            <a:xfrm>
              <a:off x="4886324" y="2381806"/>
              <a:ext cx="2000251" cy="2952194"/>
            </a:xfrm>
            <a:prstGeom prst="ellipse">
              <a:avLst/>
            </a:prstGeom>
            <a:solidFill>
              <a:schemeClr val="accent1">
                <a:lumMod val="75000"/>
                <a:alpha val="10000"/>
              </a:schemeClr>
            </a:solidFill>
            <a:ln w="28575">
              <a:solidFill>
                <a:srgbClr val="C000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latin typeface="HelveticaNeue LT 57 Cn" panose="020B0506030502030204" pitchFamily="34" charset="0"/>
              </a:endParaRPr>
            </a:p>
          </p:txBody>
        </p:sp>
        <p:sp>
          <p:nvSpPr>
            <p:cNvPr id="24" name="TextBox 23"/>
            <p:cNvSpPr txBox="1"/>
            <p:nvPr/>
          </p:nvSpPr>
          <p:spPr>
            <a:xfrm>
              <a:off x="7165311" y="5276205"/>
              <a:ext cx="3062057" cy="1231106"/>
            </a:xfrm>
            <a:prstGeom prst="rect">
              <a:avLst/>
            </a:prstGeom>
            <a:noFill/>
          </p:spPr>
          <p:txBody>
            <a:bodyPr wrap="none" rtlCol="0">
              <a:spAutoFit/>
            </a:bodyPr>
            <a:lstStyle/>
            <a:p>
              <a:r>
                <a:rPr lang="en-US" dirty="0" smtClean="0">
                  <a:solidFill>
                    <a:srgbClr val="C00000"/>
                  </a:solidFill>
                  <a:latin typeface="HelveticaNeue LT 65 Medium" panose="020B0604020202020204" pitchFamily="34" charset="0"/>
                </a:rPr>
                <a:t>Technology &amp; Mathematics</a:t>
              </a:r>
            </a:p>
            <a:p>
              <a:pPr marL="285750" indent="-285750">
                <a:buFont typeface="Arial" panose="020B0604020202020204" pitchFamily="34" charset="0"/>
                <a:buChar char="•"/>
              </a:pPr>
              <a:r>
                <a:rPr lang="en-US" sz="1400" dirty="0" smtClean="0">
                  <a:solidFill>
                    <a:srgbClr val="C00000"/>
                  </a:solidFill>
                  <a:latin typeface="HelveticaNeue LT 65 Medium" panose="020B0604020202020204" pitchFamily="34" charset="0"/>
                </a:rPr>
                <a:t>Electricity </a:t>
              </a:r>
            </a:p>
            <a:p>
              <a:pPr marL="285750" indent="-285750">
                <a:buFont typeface="Arial" panose="020B0604020202020204" pitchFamily="34" charset="0"/>
                <a:buChar char="•"/>
              </a:pPr>
              <a:r>
                <a:rPr lang="en-US" sz="1400" dirty="0" smtClean="0">
                  <a:solidFill>
                    <a:srgbClr val="C00000"/>
                  </a:solidFill>
                  <a:latin typeface="HelveticaNeue LT 65 Medium" panose="020B0604020202020204" pitchFamily="34" charset="0"/>
                </a:rPr>
                <a:t>Math Classrooms</a:t>
              </a:r>
            </a:p>
            <a:p>
              <a:pPr marL="285750" indent="-285750">
                <a:buFont typeface="Arial" panose="020B0604020202020204" pitchFamily="34" charset="0"/>
                <a:buChar char="•"/>
              </a:pPr>
              <a:r>
                <a:rPr lang="en-US" sz="1400" dirty="0" smtClean="0">
                  <a:solidFill>
                    <a:srgbClr val="C00000"/>
                  </a:solidFill>
                  <a:latin typeface="HelveticaNeue LT 65 Medium" panose="020B0604020202020204" pitchFamily="34" charset="0"/>
                </a:rPr>
                <a:t>Business Labs</a:t>
              </a:r>
            </a:p>
            <a:p>
              <a:pPr marL="285750" indent="-285750">
                <a:buFont typeface="Arial" panose="020B0604020202020204" pitchFamily="34" charset="0"/>
                <a:buChar char="•"/>
              </a:pPr>
              <a:r>
                <a:rPr lang="en-US" sz="1400" dirty="0" smtClean="0">
                  <a:solidFill>
                    <a:srgbClr val="C00000"/>
                  </a:solidFill>
                  <a:latin typeface="HelveticaNeue LT 65 Medium" panose="020B0604020202020204" pitchFamily="34" charset="0"/>
                </a:rPr>
                <a:t>Physics</a:t>
              </a:r>
              <a:endParaRPr lang="en-US" sz="1400" dirty="0">
                <a:solidFill>
                  <a:srgbClr val="C00000"/>
                </a:solidFill>
                <a:latin typeface="HelveticaNeue LT 65 Medium" panose="020B0604020202020204" pitchFamily="34" charset="0"/>
              </a:endParaRPr>
            </a:p>
          </p:txBody>
        </p:sp>
        <p:sp>
          <p:nvSpPr>
            <p:cNvPr id="25" name="Oval 24"/>
            <p:cNvSpPr/>
            <p:nvPr/>
          </p:nvSpPr>
          <p:spPr>
            <a:xfrm>
              <a:off x="7165311" y="3177900"/>
              <a:ext cx="2178713" cy="2060850"/>
            </a:xfrm>
            <a:prstGeom prst="ellipse">
              <a:avLst/>
            </a:prstGeom>
            <a:solidFill>
              <a:schemeClr val="accent1">
                <a:lumMod val="75000"/>
                <a:alpha val="10000"/>
              </a:schemeClr>
            </a:solidFill>
            <a:ln w="28575">
              <a:solidFill>
                <a:srgbClr val="C000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latin typeface="HelveticaNeue LT 57 Cn" panose="020B0506030502030204" pitchFamily="34" charset="0"/>
              </a:endParaRPr>
            </a:p>
          </p:txBody>
        </p:sp>
        <p:sp>
          <p:nvSpPr>
            <p:cNvPr id="26" name="TextBox 25"/>
            <p:cNvSpPr txBox="1"/>
            <p:nvPr/>
          </p:nvSpPr>
          <p:spPr>
            <a:xfrm>
              <a:off x="3898236" y="1231554"/>
              <a:ext cx="2462534" cy="1446550"/>
            </a:xfrm>
            <a:prstGeom prst="rect">
              <a:avLst/>
            </a:prstGeom>
            <a:noFill/>
          </p:spPr>
          <p:txBody>
            <a:bodyPr wrap="none" rtlCol="0">
              <a:spAutoFit/>
            </a:bodyPr>
            <a:lstStyle/>
            <a:p>
              <a:pPr lvl="0"/>
              <a:r>
                <a:rPr lang="en-US" dirty="0" smtClean="0">
                  <a:solidFill>
                    <a:srgbClr val="C00000"/>
                  </a:solidFill>
                  <a:latin typeface="HelveticaNeue LT 65 Medium" panose="020B0604020202020204" pitchFamily="34" charset="0"/>
                </a:rPr>
                <a:t>Performing Arts</a:t>
              </a:r>
            </a:p>
            <a:p>
              <a:pPr marL="285750" lvl="0" indent="-285750">
                <a:buFont typeface="Arial" panose="020B0604020202020204" pitchFamily="34" charset="0"/>
                <a:buChar char="•"/>
              </a:pPr>
              <a:r>
                <a:rPr lang="en-US" sz="1400" dirty="0" smtClean="0">
                  <a:solidFill>
                    <a:srgbClr val="C00000"/>
                  </a:solidFill>
                  <a:latin typeface="HelveticaNeue LT 65 Medium" panose="020B0604020202020204" pitchFamily="34" charset="0"/>
                </a:rPr>
                <a:t>Drama</a:t>
              </a:r>
              <a:endParaRPr lang="en-US" sz="1400" dirty="0">
                <a:solidFill>
                  <a:srgbClr val="C00000"/>
                </a:solidFill>
                <a:latin typeface="HelveticaNeue LT 65 Medium" panose="020B0604020202020204" pitchFamily="34" charset="0"/>
              </a:endParaRPr>
            </a:p>
            <a:p>
              <a:pPr marL="285750" lvl="0" indent="-285750">
                <a:buFont typeface="Arial" panose="020B0604020202020204" pitchFamily="34" charset="0"/>
                <a:buChar char="•"/>
              </a:pPr>
              <a:r>
                <a:rPr lang="en-US" sz="1400" dirty="0" smtClean="0">
                  <a:solidFill>
                    <a:srgbClr val="C00000"/>
                  </a:solidFill>
                  <a:latin typeface="HelveticaNeue LT 65 Medium" panose="020B0604020202020204" pitchFamily="34" charset="0"/>
                </a:rPr>
                <a:t>Chorus &amp; Dance (below)</a:t>
              </a:r>
              <a:endParaRPr lang="en-US" sz="1400" dirty="0">
                <a:solidFill>
                  <a:srgbClr val="C00000"/>
                </a:solidFill>
                <a:latin typeface="HelveticaNeue LT 65 Medium" panose="020B0604020202020204" pitchFamily="34" charset="0"/>
              </a:endParaRPr>
            </a:p>
            <a:p>
              <a:pPr marL="285750" lvl="0" indent="-285750">
                <a:buFont typeface="Arial" panose="020B0604020202020204" pitchFamily="34" charset="0"/>
                <a:buChar char="•"/>
              </a:pPr>
              <a:r>
                <a:rPr lang="en-US" sz="1400" dirty="0" smtClean="0">
                  <a:solidFill>
                    <a:srgbClr val="C00000"/>
                  </a:solidFill>
                  <a:latin typeface="HelveticaNeue LT 65 Medium" panose="020B0604020202020204" pitchFamily="34" charset="0"/>
                </a:rPr>
                <a:t>Band</a:t>
              </a:r>
              <a:endParaRPr lang="en-US" sz="1400" dirty="0">
                <a:solidFill>
                  <a:srgbClr val="C00000"/>
                </a:solidFill>
                <a:latin typeface="HelveticaNeue LT 65 Medium" panose="020B0604020202020204" pitchFamily="34" charset="0"/>
              </a:endParaRPr>
            </a:p>
            <a:p>
              <a:pPr marL="285750" lvl="0" indent="-285750">
                <a:buFont typeface="Arial" panose="020B0604020202020204" pitchFamily="34" charset="0"/>
                <a:buChar char="•"/>
              </a:pPr>
              <a:r>
                <a:rPr lang="en-US" sz="1400" dirty="0" smtClean="0">
                  <a:solidFill>
                    <a:srgbClr val="C00000"/>
                  </a:solidFill>
                  <a:latin typeface="HelveticaNeue LT 65 Medium" panose="020B0604020202020204" pitchFamily="34" charset="0"/>
                </a:rPr>
                <a:t>Orchestra</a:t>
              </a:r>
              <a:endParaRPr lang="en-US" sz="1400" dirty="0">
                <a:solidFill>
                  <a:srgbClr val="C00000"/>
                </a:solidFill>
                <a:latin typeface="HelveticaNeue LT 65 Medium" panose="020B0604020202020204" pitchFamily="34" charset="0"/>
              </a:endParaRPr>
            </a:p>
            <a:p>
              <a:endParaRPr lang="en-US" sz="1400" dirty="0">
                <a:solidFill>
                  <a:srgbClr val="C00000"/>
                </a:solidFill>
                <a:latin typeface="HelveticaNeue LT 65 Medium" panose="020B0604020202020204" pitchFamily="34" charset="0"/>
              </a:endParaRPr>
            </a:p>
          </p:txBody>
        </p:sp>
      </p:grpSp>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3702" cy="6858957"/>
          </a:xfrm>
          <a:prstGeom prst="rect">
            <a:avLst/>
          </a:prstGeom>
        </p:spPr>
      </p:pic>
      <p:grpSp>
        <p:nvGrpSpPr>
          <p:cNvPr id="28" name="Group 27"/>
          <p:cNvGrpSpPr/>
          <p:nvPr/>
        </p:nvGrpSpPr>
        <p:grpSpPr>
          <a:xfrm>
            <a:off x="4650713" y="1205145"/>
            <a:ext cx="4798086" cy="4481502"/>
            <a:chOff x="4650713" y="1205145"/>
            <a:chExt cx="4798086" cy="4481502"/>
          </a:xfrm>
        </p:grpSpPr>
        <p:sp>
          <p:nvSpPr>
            <p:cNvPr id="29" name="TextBox 28"/>
            <p:cNvSpPr txBox="1"/>
            <p:nvPr/>
          </p:nvSpPr>
          <p:spPr>
            <a:xfrm>
              <a:off x="5229596" y="5317315"/>
              <a:ext cx="3795591" cy="369332"/>
            </a:xfrm>
            <a:prstGeom prst="rect">
              <a:avLst/>
            </a:prstGeom>
            <a:noFill/>
          </p:spPr>
          <p:txBody>
            <a:bodyPr wrap="none" rtlCol="0">
              <a:spAutoFit/>
            </a:bodyPr>
            <a:lstStyle/>
            <a:p>
              <a:r>
                <a:rPr lang="en-US" dirty="0" smtClean="0">
                  <a:solidFill>
                    <a:srgbClr val="C00000"/>
                  </a:solidFill>
                  <a:latin typeface="HelveticaNeue LT 65 Medium" panose="020B0604020202020204" pitchFamily="34" charset="0"/>
                </a:rPr>
                <a:t>Learning Commons/Media Center</a:t>
              </a:r>
              <a:endParaRPr lang="en-US" dirty="0">
                <a:solidFill>
                  <a:srgbClr val="C00000"/>
                </a:solidFill>
                <a:latin typeface="HelveticaNeue LT 65 Medium" panose="020B0604020202020204" pitchFamily="34" charset="0"/>
              </a:endParaRPr>
            </a:p>
          </p:txBody>
        </p:sp>
        <p:sp>
          <p:nvSpPr>
            <p:cNvPr id="30" name="Oval 29"/>
            <p:cNvSpPr/>
            <p:nvPr/>
          </p:nvSpPr>
          <p:spPr>
            <a:xfrm>
              <a:off x="6174712" y="3524250"/>
              <a:ext cx="1750088" cy="1474677"/>
            </a:xfrm>
            <a:prstGeom prst="ellipse">
              <a:avLst/>
            </a:prstGeom>
            <a:solidFill>
              <a:schemeClr val="accent1">
                <a:lumMod val="75000"/>
                <a:alpha val="10000"/>
              </a:schemeClr>
            </a:solidFill>
            <a:ln w="28575">
              <a:solidFill>
                <a:srgbClr val="C000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latin typeface="HelveticaNeue LT 57 Cn" panose="020B0506030502030204" pitchFamily="34" charset="0"/>
              </a:endParaRPr>
            </a:p>
          </p:txBody>
        </p:sp>
        <p:sp>
          <p:nvSpPr>
            <p:cNvPr id="31" name="Oval 30"/>
            <p:cNvSpPr/>
            <p:nvPr/>
          </p:nvSpPr>
          <p:spPr>
            <a:xfrm>
              <a:off x="7422486" y="3114675"/>
              <a:ext cx="2026313" cy="1962150"/>
            </a:xfrm>
            <a:prstGeom prst="ellipse">
              <a:avLst/>
            </a:prstGeom>
            <a:solidFill>
              <a:schemeClr val="accent1">
                <a:lumMod val="75000"/>
                <a:alpha val="10000"/>
              </a:schemeClr>
            </a:solidFill>
            <a:ln w="28575">
              <a:solidFill>
                <a:srgbClr val="C000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latin typeface="HelveticaNeue LT 57 Cn" panose="020B0506030502030204" pitchFamily="34" charset="0"/>
              </a:endParaRPr>
            </a:p>
          </p:txBody>
        </p:sp>
        <p:sp>
          <p:nvSpPr>
            <p:cNvPr id="32" name="Oval 31"/>
            <p:cNvSpPr/>
            <p:nvPr/>
          </p:nvSpPr>
          <p:spPr>
            <a:xfrm>
              <a:off x="4650713" y="2292961"/>
              <a:ext cx="2026312" cy="1983764"/>
            </a:xfrm>
            <a:prstGeom prst="ellipse">
              <a:avLst/>
            </a:prstGeom>
            <a:solidFill>
              <a:schemeClr val="accent1">
                <a:lumMod val="75000"/>
                <a:alpha val="10000"/>
              </a:schemeClr>
            </a:solidFill>
            <a:ln w="28575">
              <a:solidFill>
                <a:srgbClr val="C000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latin typeface="HelveticaNeue LT 57 Cn" panose="020B0506030502030204" pitchFamily="34" charset="0"/>
              </a:endParaRPr>
            </a:p>
          </p:txBody>
        </p:sp>
        <p:sp>
          <p:nvSpPr>
            <p:cNvPr id="33" name="TextBox 32"/>
            <p:cNvSpPr txBox="1"/>
            <p:nvPr/>
          </p:nvSpPr>
          <p:spPr>
            <a:xfrm>
              <a:off x="6841573" y="1205145"/>
              <a:ext cx="1654620" cy="1661993"/>
            </a:xfrm>
            <a:prstGeom prst="rect">
              <a:avLst/>
            </a:prstGeom>
            <a:noFill/>
          </p:spPr>
          <p:txBody>
            <a:bodyPr wrap="none" rtlCol="0">
              <a:spAutoFit/>
            </a:bodyPr>
            <a:lstStyle/>
            <a:p>
              <a:r>
                <a:rPr lang="en-US" dirty="0" smtClean="0">
                  <a:solidFill>
                    <a:srgbClr val="C00000"/>
                  </a:solidFill>
                  <a:latin typeface="HelveticaNeue LT 65 Medium" panose="020B0604020202020204" pitchFamily="34" charset="0"/>
                </a:rPr>
                <a:t>Humanities </a:t>
              </a:r>
            </a:p>
            <a:p>
              <a:pPr marL="285750" indent="-285750">
                <a:buFont typeface="Arial" panose="020B0604020202020204" pitchFamily="34" charset="0"/>
                <a:buChar char="•"/>
              </a:pPr>
              <a:r>
                <a:rPr lang="en-US" sz="1400" dirty="0" smtClean="0">
                  <a:solidFill>
                    <a:srgbClr val="C00000"/>
                  </a:solidFill>
                  <a:latin typeface="HelveticaNeue LT 65 Medium" panose="020B0604020202020204" pitchFamily="34" charset="0"/>
                </a:rPr>
                <a:t>English</a:t>
              </a:r>
            </a:p>
            <a:p>
              <a:pPr marL="285750" indent="-285750">
                <a:buFont typeface="Arial" panose="020B0604020202020204" pitchFamily="34" charset="0"/>
                <a:buChar char="•"/>
              </a:pPr>
              <a:r>
                <a:rPr lang="en-US" sz="1400" dirty="0" smtClean="0">
                  <a:solidFill>
                    <a:srgbClr val="C00000"/>
                  </a:solidFill>
                  <a:latin typeface="HelveticaNeue LT 65 Medium" panose="020B0604020202020204" pitchFamily="34" charset="0"/>
                </a:rPr>
                <a:t>Social Studies</a:t>
              </a:r>
            </a:p>
            <a:p>
              <a:pPr marL="285750" indent="-285750">
                <a:buFont typeface="Arial" panose="020B0604020202020204" pitchFamily="34" charset="0"/>
                <a:buChar char="•"/>
              </a:pPr>
              <a:r>
                <a:rPr lang="en-US" sz="1400" dirty="0" smtClean="0">
                  <a:solidFill>
                    <a:srgbClr val="C00000"/>
                  </a:solidFill>
                  <a:latin typeface="HelveticaNeue LT 65 Medium" panose="020B0604020202020204" pitchFamily="34" charset="0"/>
                </a:rPr>
                <a:t>Language</a:t>
              </a:r>
            </a:p>
            <a:p>
              <a:pPr marL="285750" indent="-285750">
                <a:buFont typeface="Arial" panose="020B0604020202020204" pitchFamily="34" charset="0"/>
                <a:buChar char="•"/>
              </a:pPr>
              <a:r>
                <a:rPr lang="en-US" sz="1400" dirty="0" smtClean="0">
                  <a:solidFill>
                    <a:srgbClr val="C00000"/>
                  </a:solidFill>
                  <a:latin typeface="HelveticaNeue LT 65 Medium" panose="020B0604020202020204" pitchFamily="34" charset="0"/>
                </a:rPr>
                <a:t>ELL</a:t>
              </a:r>
            </a:p>
            <a:p>
              <a:pPr marL="285750" indent="-285750">
                <a:buFont typeface="Arial" panose="020B0604020202020204" pitchFamily="34" charset="0"/>
                <a:buChar char="•"/>
              </a:pPr>
              <a:r>
                <a:rPr lang="en-US" sz="1400" dirty="0" smtClean="0">
                  <a:solidFill>
                    <a:srgbClr val="C00000"/>
                  </a:solidFill>
                  <a:latin typeface="HelveticaNeue LT 65 Medium" panose="020B0604020202020204" pitchFamily="34" charset="0"/>
                </a:rPr>
                <a:t>Life Skills</a:t>
              </a:r>
            </a:p>
            <a:p>
              <a:pPr marL="285750" indent="-285750">
                <a:buFont typeface="Arial" panose="020B0604020202020204" pitchFamily="34" charset="0"/>
                <a:buChar char="•"/>
              </a:pPr>
              <a:r>
                <a:rPr lang="en-US" sz="1400" dirty="0" smtClean="0">
                  <a:solidFill>
                    <a:srgbClr val="C00000"/>
                  </a:solidFill>
                  <a:latin typeface="HelveticaNeue LT 65 Medium" panose="020B0604020202020204" pitchFamily="34" charset="0"/>
                </a:rPr>
                <a:t>Mini-Theater</a:t>
              </a:r>
              <a:endParaRPr lang="en-US" sz="1400" dirty="0">
                <a:solidFill>
                  <a:srgbClr val="C00000"/>
                </a:solidFill>
                <a:latin typeface="HelveticaNeue LT 65 Medium" panose="020B0604020202020204" pitchFamily="34" charset="0"/>
              </a:endParaRPr>
            </a:p>
          </p:txBody>
        </p:sp>
      </p:grpSp>
      <p:pic>
        <p:nvPicPr>
          <p:cNvPr id="34" name="Picture 3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3702" cy="6858957"/>
          </a:xfrm>
          <a:prstGeom prst="rect">
            <a:avLst/>
          </a:prstGeom>
        </p:spPr>
      </p:pic>
      <p:grpSp>
        <p:nvGrpSpPr>
          <p:cNvPr id="35" name="Group 34"/>
          <p:cNvGrpSpPr/>
          <p:nvPr/>
        </p:nvGrpSpPr>
        <p:grpSpPr>
          <a:xfrm>
            <a:off x="2236717" y="1398947"/>
            <a:ext cx="9121289" cy="4979111"/>
            <a:chOff x="2566337" y="1515907"/>
            <a:chExt cx="9121289" cy="4979111"/>
          </a:xfrm>
        </p:grpSpPr>
        <p:sp>
          <p:nvSpPr>
            <p:cNvPr id="36" name="Oval 35"/>
            <p:cNvSpPr/>
            <p:nvPr/>
          </p:nvSpPr>
          <p:spPr>
            <a:xfrm>
              <a:off x="4886324" y="2381806"/>
              <a:ext cx="2000251" cy="2952194"/>
            </a:xfrm>
            <a:prstGeom prst="ellipse">
              <a:avLst/>
            </a:prstGeom>
            <a:solidFill>
              <a:schemeClr val="accent1">
                <a:lumMod val="75000"/>
                <a:alpha val="10000"/>
              </a:schemeClr>
            </a:solidFill>
            <a:ln w="28575">
              <a:solidFill>
                <a:srgbClr val="C000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latin typeface="HelveticaNeue LT 57 Cn" panose="020B0506030502030204" pitchFamily="34" charset="0"/>
              </a:endParaRPr>
            </a:p>
          </p:txBody>
        </p:sp>
        <p:sp>
          <p:nvSpPr>
            <p:cNvPr id="37" name="TextBox 36"/>
            <p:cNvSpPr txBox="1"/>
            <p:nvPr/>
          </p:nvSpPr>
          <p:spPr>
            <a:xfrm>
              <a:off x="9206562" y="4833025"/>
              <a:ext cx="2481064" cy="1661993"/>
            </a:xfrm>
            <a:prstGeom prst="rect">
              <a:avLst/>
            </a:prstGeom>
            <a:noFill/>
          </p:spPr>
          <p:txBody>
            <a:bodyPr wrap="none" rtlCol="0">
              <a:spAutoFit/>
            </a:bodyPr>
            <a:lstStyle/>
            <a:p>
              <a:r>
                <a:rPr lang="en-US" dirty="0" smtClean="0">
                  <a:solidFill>
                    <a:srgbClr val="C00000"/>
                  </a:solidFill>
                  <a:latin typeface="HelveticaNeue LT 65 Medium" panose="020B0604020202020204" pitchFamily="34" charset="0"/>
                </a:rPr>
                <a:t>Health Sciences</a:t>
              </a:r>
            </a:p>
            <a:p>
              <a:pPr marL="285750" indent="-285750">
                <a:buFont typeface="Arial" panose="020B0604020202020204" pitchFamily="34" charset="0"/>
                <a:buChar char="•"/>
              </a:pPr>
              <a:r>
                <a:rPr lang="en-US" sz="1400" dirty="0" smtClean="0">
                  <a:solidFill>
                    <a:srgbClr val="C00000"/>
                  </a:solidFill>
                  <a:latin typeface="HelveticaNeue LT 65 Medium" panose="020B0604020202020204" pitchFamily="34" charset="0"/>
                </a:rPr>
                <a:t>Biology</a:t>
              </a:r>
            </a:p>
            <a:p>
              <a:pPr marL="285750" indent="-285750">
                <a:buFont typeface="Arial" panose="020B0604020202020204" pitchFamily="34" charset="0"/>
                <a:buChar char="•"/>
              </a:pPr>
              <a:r>
                <a:rPr lang="en-US" sz="1400" dirty="0" smtClean="0">
                  <a:solidFill>
                    <a:srgbClr val="C00000"/>
                  </a:solidFill>
                  <a:latin typeface="HelveticaNeue LT 65 Medium" panose="020B0604020202020204" pitchFamily="34" charset="0"/>
                </a:rPr>
                <a:t>Chemistry</a:t>
              </a:r>
            </a:p>
            <a:p>
              <a:pPr marL="285750" indent="-285750">
                <a:buFont typeface="Arial" panose="020B0604020202020204" pitchFamily="34" charset="0"/>
                <a:buChar char="•"/>
              </a:pPr>
              <a:r>
                <a:rPr lang="en-US" sz="1400" dirty="0" smtClean="0">
                  <a:solidFill>
                    <a:srgbClr val="C00000"/>
                  </a:solidFill>
                  <a:latin typeface="HelveticaNeue LT 65 Medium" panose="020B0604020202020204" pitchFamily="34" charset="0"/>
                </a:rPr>
                <a:t>Dental Assisting</a:t>
              </a:r>
            </a:p>
            <a:p>
              <a:pPr marL="285750" indent="-285750">
                <a:buFont typeface="Arial" panose="020B0604020202020204" pitchFamily="34" charset="0"/>
                <a:buChar char="•"/>
              </a:pPr>
              <a:r>
                <a:rPr lang="en-US" sz="1400" dirty="0" smtClean="0">
                  <a:solidFill>
                    <a:srgbClr val="C00000"/>
                  </a:solidFill>
                  <a:latin typeface="HelveticaNeue LT 65 Medium" panose="020B0604020202020204" pitchFamily="34" charset="0"/>
                </a:rPr>
                <a:t>Health Assisting</a:t>
              </a:r>
            </a:p>
            <a:p>
              <a:pPr marL="285750" indent="-285750">
                <a:buFont typeface="Arial" panose="020B0604020202020204" pitchFamily="34" charset="0"/>
                <a:buChar char="•"/>
              </a:pPr>
              <a:r>
                <a:rPr lang="en-US" sz="1400" dirty="0" smtClean="0">
                  <a:solidFill>
                    <a:srgbClr val="C00000"/>
                  </a:solidFill>
                  <a:latin typeface="HelveticaNeue LT 65 Medium" panose="020B0604020202020204" pitchFamily="34" charset="0"/>
                </a:rPr>
                <a:t>Medical Lab Technology</a:t>
              </a:r>
            </a:p>
            <a:p>
              <a:pPr marL="285750" indent="-285750">
                <a:buFont typeface="Arial" panose="020B0604020202020204" pitchFamily="34" charset="0"/>
                <a:buChar char="•"/>
              </a:pPr>
              <a:r>
                <a:rPr lang="en-US" sz="1400" dirty="0" smtClean="0">
                  <a:solidFill>
                    <a:srgbClr val="C00000"/>
                  </a:solidFill>
                  <a:latin typeface="HelveticaNeue LT 65 Medium" panose="020B0604020202020204" pitchFamily="34" charset="0"/>
                </a:rPr>
                <a:t>Math Classrooms </a:t>
              </a:r>
              <a:endParaRPr lang="en-US" sz="1400" dirty="0">
                <a:solidFill>
                  <a:srgbClr val="C00000"/>
                </a:solidFill>
                <a:latin typeface="HelveticaNeue LT 65 Medium" panose="020B0604020202020204" pitchFamily="34" charset="0"/>
              </a:endParaRPr>
            </a:p>
          </p:txBody>
        </p:sp>
        <p:sp>
          <p:nvSpPr>
            <p:cNvPr id="38" name="Oval 37"/>
            <p:cNvSpPr/>
            <p:nvPr/>
          </p:nvSpPr>
          <p:spPr>
            <a:xfrm>
              <a:off x="7165311" y="3177900"/>
              <a:ext cx="2178713" cy="2060850"/>
            </a:xfrm>
            <a:prstGeom prst="ellipse">
              <a:avLst/>
            </a:prstGeom>
            <a:solidFill>
              <a:schemeClr val="accent1">
                <a:lumMod val="75000"/>
                <a:alpha val="10000"/>
              </a:schemeClr>
            </a:solidFill>
            <a:ln w="28575">
              <a:solidFill>
                <a:srgbClr val="C000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latin typeface="HelveticaNeue LT 57 Cn" panose="020B0506030502030204" pitchFamily="34" charset="0"/>
              </a:endParaRPr>
            </a:p>
          </p:txBody>
        </p:sp>
        <p:sp>
          <p:nvSpPr>
            <p:cNvPr id="39" name="TextBox 38"/>
            <p:cNvSpPr txBox="1"/>
            <p:nvPr/>
          </p:nvSpPr>
          <p:spPr>
            <a:xfrm>
              <a:off x="2566337" y="1515907"/>
              <a:ext cx="2630848" cy="1661993"/>
            </a:xfrm>
            <a:prstGeom prst="rect">
              <a:avLst/>
            </a:prstGeom>
            <a:noFill/>
          </p:spPr>
          <p:txBody>
            <a:bodyPr wrap="none" rtlCol="0">
              <a:spAutoFit/>
            </a:bodyPr>
            <a:lstStyle/>
            <a:p>
              <a:r>
                <a:rPr lang="en-US" dirty="0" smtClean="0">
                  <a:solidFill>
                    <a:srgbClr val="C00000"/>
                  </a:solidFill>
                  <a:latin typeface="HelveticaNeue LT 65 Medium" panose="020B0604020202020204" pitchFamily="34" charset="0"/>
                </a:rPr>
                <a:t>Fine Arts &amp; Technology</a:t>
              </a:r>
            </a:p>
            <a:p>
              <a:pPr marL="285750" indent="-285750">
                <a:buFont typeface="Arial" panose="020B0604020202020204" pitchFamily="34" charset="0"/>
                <a:buChar char="•"/>
              </a:pPr>
              <a:r>
                <a:rPr lang="en-US" sz="1400" dirty="0" smtClean="0">
                  <a:solidFill>
                    <a:srgbClr val="C00000"/>
                  </a:solidFill>
                  <a:latin typeface="HelveticaNeue LT 65 Medium" panose="020B0604020202020204" pitchFamily="34" charset="0"/>
                </a:rPr>
                <a:t>2D &amp; 3D Art</a:t>
              </a:r>
            </a:p>
            <a:p>
              <a:pPr marL="285750" indent="-285750">
                <a:buFont typeface="Arial" panose="020B0604020202020204" pitchFamily="34" charset="0"/>
                <a:buChar char="•"/>
              </a:pPr>
              <a:r>
                <a:rPr lang="en-US" sz="1400" dirty="0" smtClean="0">
                  <a:solidFill>
                    <a:srgbClr val="C00000"/>
                  </a:solidFill>
                  <a:latin typeface="HelveticaNeue LT 65 Medium" panose="020B0604020202020204" pitchFamily="34" charset="0"/>
                </a:rPr>
                <a:t>Digital Art</a:t>
              </a:r>
            </a:p>
            <a:p>
              <a:pPr marL="285750" indent="-285750">
                <a:buFont typeface="Arial" panose="020B0604020202020204" pitchFamily="34" charset="0"/>
                <a:buChar char="•"/>
              </a:pPr>
              <a:r>
                <a:rPr lang="en-US" sz="1400" dirty="0" smtClean="0">
                  <a:solidFill>
                    <a:srgbClr val="C00000"/>
                  </a:solidFill>
                  <a:latin typeface="HelveticaNeue LT 65 Medium" panose="020B0604020202020204" pitchFamily="34" charset="0"/>
                </a:rPr>
                <a:t>Graphic Design</a:t>
              </a:r>
            </a:p>
            <a:p>
              <a:pPr marL="285750" indent="-285750">
                <a:buFont typeface="Arial" panose="020B0604020202020204" pitchFamily="34" charset="0"/>
                <a:buChar char="•"/>
              </a:pPr>
              <a:r>
                <a:rPr lang="en-US" sz="1400" dirty="0" smtClean="0">
                  <a:solidFill>
                    <a:srgbClr val="C00000"/>
                  </a:solidFill>
                  <a:latin typeface="HelveticaNeue LT 65 Medium" panose="020B0604020202020204" pitchFamily="34" charset="0"/>
                </a:rPr>
                <a:t>Drafting</a:t>
              </a:r>
            </a:p>
            <a:p>
              <a:pPr marL="285750" indent="-285750">
                <a:buFont typeface="Arial" panose="020B0604020202020204" pitchFamily="34" charset="0"/>
                <a:buChar char="•"/>
              </a:pPr>
              <a:r>
                <a:rPr lang="en-US" sz="1400" dirty="0" smtClean="0">
                  <a:solidFill>
                    <a:srgbClr val="C00000"/>
                  </a:solidFill>
                  <a:latin typeface="HelveticaNeue LT 65 Medium" panose="020B0604020202020204" pitchFamily="34" charset="0"/>
                </a:rPr>
                <a:t>Photography</a:t>
              </a:r>
            </a:p>
            <a:p>
              <a:pPr marL="285750" indent="-285750">
                <a:buFont typeface="Arial" panose="020B0604020202020204" pitchFamily="34" charset="0"/>
                <a:buChar char="•"/>
              </a:pPr>
              <a:r>
                <a:rPr lang="en-US" sz="1400" dirty="0" smtClean="0">
                  <a:solidFill>
                    <a:srgbClr val="C00000"/>
                  </a:solidFill>
                  <a:latin typeface="HelveticaNeue LT 65 Medium" panose="020B0604020202020204" pitchFamily="34" charset="0"/>
                </a:rPr>
                <a:t>Humanities Classroom </a:t>
              </a:r>
              <a:endParaRPr lang="en-US" sz="1400" dirty="0">
                <a:solidFill>
                  <a:srgbClr val="C00000"/>
                </a:solidFill>
                <a:latin typeface="HelveticaNeue LT 65 Medium" panose="020B0604020202020204" pitchFamily="34" charset="0"/>
              </a:endParaRPr>
            </a:p>
          </p:txBody>
        </p:sp>
      </p:grpSp>
      <p:pic>
        <p:nvPicPr>
          <p:cNvPr id="40" name="Picture 3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3702" cy="6858957"/>
          </a:xfrm>
          <a:prstGeom prst="rect">
            <a:avLst/>
          </a:prstGeom>
        </p:spPr>
      </p:pic>
      <p:sp>
        <p:nvSpPr>
          <p:cNvPr id="41" name="TextBox 40"/>
          <p:cNvSpPr txBox="1"/>
          <p:nvPr/>
        </p:nvSpPr>
        <p:spPr>
          <a:xfrm>
            <a:off x="6183817" y="923355"/>
            <a:ext cx="2622834" cy="1877437"/>
          </a:xfrm>
          <a:prstGeom prst="rect">
            <a:avLst/>
          </a:prstGeom>
          <a:noFill/>
        </p:spPr>
        <p:txBody>
          <a:bodyPr wrap="none" rtlCol="0">
            <a:spAutoFit/>
          </a:bodyPr>
          <a:lstStyle/>
          <a:p>
            <a:r>
              <a:rPr lang="en-US" dirty="0" smtClean="0">
                <a:solidFill>
                  <a:srgbClr val="C00000"/>
                </a:solidFill>
                <a:latin typeface="HelveticaNeue LT 65 Medium" panose="020B0604020202020204" pitchFamily="34" charset="0"/>
              </a:rPr>
              <a:t>Freshman Experience</a:t>
            </a:r>
          </a:p>
          <a:p>
            <a:pPr marL="285750" indent="-285750">
              <a:buFont typeface="Arial" panose="020B0604020202020204" pitchFamily="34" charset="0"/>
              <a:buChar char="•"/>
            </a:pPr>
            <a:r>
              <a:rPr lang="en-US" sz="1400" dirty="0" smtClean="0">
                <a:solidFill>
                  <a:srgbClr val="C00000"/>
                </a:solidFill>
                <a:latin typeface="HelveticaNeue LT 65 Medium" panose="020B0604020202020204" pitchFamily="34" charset="0"/>
              </a:rPr>
              <a:t>English</a:t>
            </a:r>
          </a:p>
          <a:p>
            <a:pPr marL="285750" indent="-285750">
              <a:buFont typeface="Arial" panose="020B0604020202020204" pitchFamily="34" charset="0"/>
              <a:buChar char="•"/>
            </a:pPr>
            <a:r>
              <a:rPr lang="en-US" sz="1400" dirty="0" smtClean="0">
                <a:solidFill>
                  <a:srgbClr val="C00000"/>
                </a:solidFill>
                <a:latin typeface="HelveticaNeue LT 65 Medium" panose="020B0604020202020204" pitchFamily="34" charset="0"/>
              </a:rPr>
              <a:t>Social Studies</a:t>
            </a:r>
          </a:p>
          <a:p>
            <a:pPr marL="285750" indent="-285750">
              <a:buFont typeface="Arial" panose="020B0604020202020204" pitchFamily="34" charset="0"/>
              <a:buChar char="•"/>
            </a:pPr>
            <a:r>
              <a:rPr lang="en-US" sz="1400" dirty="0" smtClean="0">
                <a:solidFill>
                  <a:srgbClr val="C00000"/>
                </a:solidFill>
                <a:latin typeface="HelveticaNeue LT 65 Medium" panose="020B0604020202020204" pitchFamily="34" charset="0"/>
              </a:rPr>
              <a:t>Languages</a:t>
            </a:r>
          </a:p>
          <a:p>
            <a:pPr marL="285750" indent="-285750">
              <a:buFont typeface="Arial" panose="020B0604020202020204" pitchFamily="34" charset="0"/>
              <a:buChar char="•"/>
            </a:pPr>
            <a:r>
              <a:rPr lang="en-US" sz="1400" dirty="0" smtClean="0">
                <a:solidFill>
                  <a:srgbClr val="C00000"/>
                </a:solidFill>
                <a:latin typeface="HelveticaNeue LT 65 Medium" panose="020B0604020202020204" pitchFamily="34" charset="0"/>
              </a:rPr>
              <a:t>Math Classrooms</a:t>
            </a:r>
          </a:p>
          <a:p>
            <a:pPr marL="285750" indent="-285750">
              <a:buFont typeface="Arial" panose="020B0604020202020204" pitchFamily="34" charset="0"/>
              <a:buChar char="•"/>
            </a:pPr>
            <a:r>
              <a:rPr lang="en-US" sz="1400" dirty="0" smtClean="0">
                <a:solidFill>
                  <a:srgbClr val="C00000"/>
                </a:solidFill>
                <a:latin typeface="HelveticaNeue LT 65 Medium" panose="020B0604020202020204" pitchFamily="34" charset="0"/>
              </a:rPr>
              <a:t>General Science</a:t>
            </a:r>
          </a:p>
          <a:p>
            <a:pPr marL="285750" indent="-285750">
              <a:buFont typeface="Arial" panose="020B0604020202020204" pitchFamily="34" charset="0"/>
              <a:buChar char="•"/>
            </a:pPr>
            <a:r>
              <a:rPr lang="en-US" sz="1400" dirty="0" smtClean="0">
                <a:solidFill>
                  <a:srgbClr val="C00000"/>
                </a:solidFill>
                <a:latin typeface="HelveticaNeue LT 65 Medium" panose="020B0604020202020204" pitchFamily="34" charset="0"/>
              </a:rPr>
              <a:t>SPED</a:t>
            </a:r>
          </a:p>
          <a:p>
            <a:pPr marL="285750" indent="-285750">
              <a:buFont typeface="Arial" panose="020B0604020202020204" pitchFamily="34" charset="0"/>
              <a:buChar char="•"/>
            </a:pPr>
            <a:r>
              <a:rPr lang="en-US" sz="1400" dirty="0" smtClean="0">
                <a:solidFill>
                  <a:srgbClr val="C00000"/>
                </a:solidFill>
                <a:latin typeface="HelveticaNeue LT 65 Medium" panose="020B0604020202020204" pitchFamily="34" charset="0"/>
              </a:rPr>
              <a:t>Commons Space &amp; Media</a:t>
            </a:r>
            <a:endParaRPr lang="en-US" sz="1400" dirty="0">
              <a:solidFill>
                <a:srgbClr val="C00000"/>
              </a:solidFill>
              <a:latin typeface="HelveticaNeue LT 65 Medium" panose="020B0604020202020204" pitchFamily="34" charset="0"/>
            </a:endParaRPr>
          </a:p>
        </p:txBody>
      </p:sp>
      <p:sp>
        <p:nvSpPr>
          <p:cNvPr id="43" name="Rectangle 42"/>
          <p:cNvSpPr/>
          <p:nvPr/>
        </p:nvSpPr>
        <p:spPr>
          <a:xfrm>
            <a:off x="0" y="1"/>
            <a:ext cx="12192000" cy="217714"/>
          </a:xfrm>
          <a:prstGeom prst="rect">
            <a:avLst/>
          </a:prstGeom>
          <a:solidFill>
            <a:srgbClr val="00B6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65801563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fade">
                                      <p:cBhvr>
                                        <p:cTn id="52" dur="500"/>
                                        <p:tgtEl>
                                          <p:spTgt spid="4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fade">
                                      <p:cBhvr>
                                        <p:cTn id="5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7919" r="2412" b="11442"/>
          <a:stretch/>
        </p:blipFill>
        <p:spPr>
          <a:xfrm>
            <a:off x="-400050" y="-333747"/>
            <a:ext cx="7781925" cy="5000997"/>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282" t="-257" r="3282" b="257"/>
          <a:stretch/>
        </p:blipFill>
        <p:spPr>
          <a:xfrm>
            <a:off x="7258050" y="3157536"/>
            <a:ext cx="4933950" cy="3700463"/>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8787" r="3243" b="804"/>
          <a:stretch/>
        </p:blipFill>
        <p:spPr>
          <a:xfrm>
            <a:off x="7443032" y="-131156"/>
            <a:ext cx="4302653" cy="3238501"/>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596063" y="4717442"/>
            <a:ext cx="2785812" cy="2211382"/>
          </a:xfrm>
          <a:prstGeom prst="rect">
            <a:avLst/>
          </a:prstGeom>
        </p:spPr>
      </p:pic>
      <p:sp>
        <p:nvSpPr>
          <p:cNvPr id="6" name="Rectangle 5"/>
          <p:cNvSpPr/>
          <p:nvPr/>
        </p:nvSpPr>
        <p:spPr>
          <a:xfrm>
            <a:off x="0" y="1"/>
            <a:ext cx="12192000" cy="217714"/>
          </a:xfrm>
          <a:prstGeom prst="rect">
            <a:avLst/>
          </a:prstGeom>
          <a:solidFill>
            <a:srgbClr val="00B6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94375065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963" y="-166027"/>
            <a:ext cx="13700963" cy="7024027"/>
          </a:xfrm>
          <a:prstGeom prst="rect">
            <a:avLst/>
          </a:prstGeom>
        </p:spPr>
      </p:pic>
      <p:sp>
        <p:nvSpPr>
          <p:cNvPr id="2" name="Title 1"/>
          <p:cNvSpPr>
            <a:spLocks noGrp="1"/>
          </p:cNvSpPr>
          <p:nvPr>
            <p:ph type="title"/>
          </p:nvPr>
        </p:nvSpPr>
        <p:spPr>
          <a:xfrm>
            <a:off x="838200" y="5528403"/>
            <a:ext cx="10515600" cy="1095506"/>
          </a:xfrm>
        </p:spPr>
        <p:txBody>
          <a:bodyPr>
            <a:normAutofit/>
          </a:bodyPr>
          <a:lstStyle/>
          <a:p>
            <a:r>
              <a:rPr lang="en-US" sz="4000" dirty="0" smtClean="0">
                <a:solidFill>
                  <a:schemeClr val="bg1"/>
                </a:solidFill>
              </a:rPr>
              <a:t>Fab Lab</a:t>
            </a:r>
            <a:endParaRPr lang="en-US" sz="4000" dirty="0">
              <a:solidFill>
                <a:schemeClr val="bg1"/>
              </a:solidFill>
            </a:endParaRPr>
          </a:p>
        </p:txBody>
      </p:sp>
    </p:spTree>
    <p:extLst>
      <p:ext uri="{BB962C8B-B14F-4D97-AF65-F5344CB8AC3E}">
        <p14:creationId xmlns:p14="http://schemas.microsoft.com/office/powerpoint/2010/main" val="199616725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000" y="101241"/>
            <a:ext cx="11876550" cy="668055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000" y="101241"/>
            <a:ext cx="11876550" cy="668055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000" y="101241"/>
            <a:ext cx="11876550" cy="668055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000" y="101241"/>
            <a:ext cx="11876550" cy="668055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000" y="101241"/>
            <a:ext cx="11876550" cy="6680559"/>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000" y="101241"/>
            <a:ext cx="11876550" cy="6680559"/>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4000" y="101241"/>
            <a:ext cx="11876550" cy="6680559"/>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4000" y="101241"/>
            <a:ext cx="11876550" cy="6680559"/>
          </a:xfrm>
          <a:prstGeom prst="rect">
            <a:avLst/>
          </a:prstGeom>
        </p:spPr>
      </p:pic>
      <p:sp>
        <p:nvSpPr>
          <p:cNvPr id="12" name="Rectangle 11"/>
          <p:cNvSpPr/>
          <p:nvPr/>
        </p:nvSpPr>
        <p:spPr>
          <a:xfrm>
            <a:off x="0" y="1"/>
            <a:ext cx="12192000" cy="217714"/>
          </a:xfrm>
          <a:prstGeom prst="rect">
            <a:avLst/>
          </a:prstGeom>
          <a:solidFill>
            <a:srgbClr val="00B6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25135304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5281915" y="460768"/>
            <a:ext cx="6451592" cy="5741249"/>
          </a:xfrm>
        </p:spPr>
      </p:pic>
      <p:sp>
        <p:nvSpPr>
          <p:cNvPr id="20" name="Rectangle 19"/>
          <p:cNvSpPr/>
          <p:nvPr/>
        </p:nvSpPr>
        <p:spPr>
          <a:xfrm>
            <a:off x="5089174" y="3877336"/>
            <a:ext cx="372469" cy="2858488"/>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Neue LT 57 Cn" panose="020B0506030502030204" pitchFamily="34" charset="0"/>
            </a:endParaRPr>
          </a:p>
        </p:txBody>
      </p:sp>
      <p:sp>
        <p:nvSpPr>
          <p:cNvPr id="18" name="Text Placeholder 3"/>
          <p:cNvSpPr txBox="1">
            <a:spLocks/>
          </p:cNvSpPr>
          <p:nvPr/>
        </p:nvSpPr>
        <p:spPr>
          <a:xfrm>
            <a:off x="2790595" y="3871373"/>
            <a:ext cx="2338925" cy="2864451"/>
          </a:xfrm>
          <a:prstGeom prst="rect">
            <a:avLst/>
          </a:prstGeom>
          <a:solidFill>
            <a:schemeClr val="tx2">
              <a:lumMod val="20000"/>
              <a:lumOff val="80000"/>
            </a:schemeClr>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HelveticaNeue LT 45 Light" panose="020B04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HelveticaNeue LT 45 Light" panose="020B04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HelveticaNeue LT 45 Light" panose="020B04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HelveticaNeue LT 45 Light" panose="020B04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HelveticaNeue LT 45 Light" panose="020B0403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r" defTabSz="573088">
              <a:lnSpc>
                <a:spcPct val="100000"/>
              </a:lnSpc>
              <a:spcBef>
                <a:spcPts val="600"/>
              </a:spcBef>
            </a:pPr>
            <a:r>
              <a:rPr lang="en-US" sz="1000" dirty="0" smtClean="0">
                <a:latin typeface="HelveticaNeue LT 55 Roman" panose="020B0604020202020204" pitchFamily="34" charset="0"/>
              </a:rPr>
              <a:t>Blessing of the Bay Boathouse </a:t>
            </a:r>
          </a:p>
          <a:p>
            <a:pPr algn="r" defTabSz="573088">
              <a:lnSpc>
                <a:spcPct val="100000"/>
              </a:lnSpc>
              <a:spcBef>
                <a:spcPts val="600"/>
              </a:spcBef>
            </a:pPr>
            <a:r>
              <a:rPr lang="en-US" sz="900" dirty="0" smtClean="0">
                <a:solidFill>
                  <a:srgbClr val="0070C0"/>
                </a:solidFill>
              </a:rPr>
              <a:t>Crew</a:t>
            </a:r>
          </a:p>
          <a:p>
            <a:pPr algn="r" defTabSz="573088">
              <a:lnSpc>
                <a:spcPct val="100000"/>
              </a:lnSpc>
              <a:spcBef>
                <a:spcPts val="600"/>
              </a:spcBef>
            </a:pPr>
            <a:r>
              <a:rPr lang="en-US" sz="1000" dirty="0" smtClean="0">
                <a:latin typeface="HelveticaNeue LT 55 Roman" panose="020B0604020202020204" pitchFamily="34" charset="0"/>
              </a:rPr>
              <a:t>Kennedy School </a:t>
            </a:r>
          </a:p>
          <a:p>
            <a:pPr algn="r" defTabSz="573088">
              <a:lnSpc>
                <a:spcPct val="100000"/>
              </a:lnSpc>
              <a:spcBef>
                <a:spcPts val="600"/>
              </a:spcBef>
            </a:pPr>
            <a:r>
              <a:rPr lang="en-US" sz="900" dirty="0" smtClean="0">
                <a:solidFill>
                  <a:srgbClr val="0070C0"/>
                </a:solidFill>
              </a:rPr>
              <a:t>J.V. Basketball</a:t>
            </a:r>
          </a:p>
          <a:p>
            <a:pPr algn="r" defTabSz="573088">
              <a:lnSpc>
                <a:spcPct val="100000"/>
              </a:lnSpc>
              <a:spcBef>
                <a:spcPts val="600"/>
              </a:spcBef>
            </a:pPr>
            <a:r>
              <a:rPr lang="en-US" sz="1000" dirty="0" err="1" smtClean="0">
                <a:latin typeface="HelveticaNeue LT 55 Roman" panose="020B0604020202020204" pitchFamily="34" charset="0"/>
              </a:rPr>
              <a:t>Argenziano</a:t>
            </a:r>
            <a:r>
              <a:rPr lang="en-US" sz="1000" dirty="0" smtClean="0">
                <a:latin typeface="HelveticaNeue LT 55 Roman" panose="020B0604020202020204" pitchFamily="34" charset="0"/>
              </a:rPr>
              <a:t> School Field </a:t>
            </a:r>
          </a:p>
          <a:p>
            <a:pPr algn="r" defTabSz="573088">
              <a:lnSpc>
                <a:spcPct val="100000"/>
              </a:lnSpc>
              <a:spcBef>
                <a:spcPts val="600"/>
              </a:spcBef>
            </a:pPr>
            <a:r>
              <a:rPr lang="en-US" sz="900" dirty="0" smtClean="0">
                <a:solidFill>
                  <a:srgbClr val="0070C0"/>
                </a:solidFill>
              </a:rPr>
              <a:t>Girl’s Soccer Practice</a:t>
            </a:r>
          </a:p>
          <a:p>
            <a:pPr algn="r" defTabSz="573088">
              <a:lnSpc>
                <a:spcPct val="100000"/>
              </a:lnSpc>
              <a:spcBef>
                <a:spcPts val="600"/>
              </a:spcBef>
            </a:pPr>
            <a:r>
              <a:rPr lang="en-US" sz="900" dirty="0" smtClean="0">
                <a:solidFill>
                  <a:srgbClr val="0070C0"/>
                </a:solidFill>
              </a:rPr>
              <a:t>Ultimate Frisbee</a:t>
            </a:r>
          </a:p>
          <a:p>
            <a:pPr algn="r" defTabSz="573088">
              <a:lnSpc>
                <a:spcPct val="100000"/>
              </a:lnSpc>
              <a:spcBef>
                <a:spcPts val="600"/>
              </a:spcBef>
            </a:pPr>
            <a:r>
              <a:rPr lang="en-US" sz="1000" dirty="0" smtClean="0">
                <a:latin typeface="HelveticaNeue LT 55 Roman" panose="020B0604020202020204" pitchFamily="34" charset="0"/>
              </a:rPr>
              <a:t>East Somerville Community School</a:t>
            </a:r>
          </a:p>
          <a:p>
            <a:pPr algn="r" defTabSz="573088">
              <a:lnSpc>
                <a:spcPct val="100000"/>
              </a:lnSpc>
              <a:spcBef>
                <a:spcPts val="600"/>
              </a:spcBef>
            </a:pPr>
            <a:r>
              <a:rPr lang="en-US" sz="900" dirty="0" smtClean="0">
                <a:solidFill>
                  <a:srgbClr val="0070C0"/>
                </a:solidFill>
              </a:rPr>
              <a:t>Freshman Basketball</a:t>
            </a:r>
          </a:p>
          <a:p>
            <a:pPr algn="r" defTabSz="573088">
              <a:lnSpc>
                <a:spcPct val="100000"/>
              </a:lnSpc>
              <a:spcBef>
                <a:spcPts val="600"/>
              </a:spcBef>
            </a:pPr>
            <a:r>
              <a:rPr lang="en-US" sz="900" dirty="0" smtClean="0">
                <a:solidFill>
                  <a:srgbClr val="0070C0"/>
                </a:solidFill>
              </a:rPr>
              <a:t>Soccer Practice</a:t>
            </a:r>
          </a:p>
          <a:p>
            <a:pPr algn="r" defTabSz="573088">
              <a:lnSpc>
                <a:spcPct val="100000"/>
              </a:lnSpc>
              <a:spcBef>
                <a:spcPts val="600"/>
              </a:spcBef>
            </a:pPr>
            <a:r>
              <a:rPr lang="en-US" sz="1000" b="1" dirty="0" smtClean="0"/>
              <a:t>Capuano Early Education center</a:t>
            </a:r>
            <a:br>
              <a:rPr lang="en-US" sz="1000" b="1" dirty="0" smtClean="0"/>
            </a:br>
            <a:r>
              <a:rPr lang="en-US" sz="900" dirty="0">
                <a:solidFill>
                  <a:srgbClr val="0070C0"/>
                </a:solidFill>
              </a:rPr>
              <a:t>Soccer Practice</a:t>
            </a:r>
          </a:p>
          <a:p>
            <a:pPr algn="r" defTabSz="573088">
              <a:lnSpc>
                <a:spcPct val="100000"/>
              </a:lnSpc>
              <a:spcBef>
                <a:spcPts val="600"/>
              </a:spcBef>
            </a:pPr>
            <a:r>
              <a:rPr lang="en-US" sz="1000" b="1" dirty="0" smtClean="0"/>
              <a:t>Draw Seven</a:t>
            </a:r>
            <a:r>
              <a:rPr lang="en-US" sz="1000" b="1" dirty="0"/>
              <a:t/>
            </a:r>
            <a:br>
              <a:rPr lang="en-US" sz="1000" b="1" dirty="0"/>
            </a:br>
            <a:r>
              <a:rPr lang="en-US" sz="900" dirty="0">
                <a:solidFill>
                  <a:srgbClr val="0070C0"/>
                </a:solidFill>
              </a:rPr>
              <a:t>Soccer </a:t>
            </a:r>
            <a:r>
              <a:rPr lang="en-US" sz="900" dirty="0" smtClean="0">
                <a:solidFill>
                  <a:srgbClr val="0070C0"/>
                </a:solidFill>
              </a:rPr>
              <a:t>Field</a:t>
            </a:r>
            <a:endParaRPr lang="en-US" sz="900" dirty="0">
              <a:solidFill>
                <a:srgbClr val="0070C0"/>
              </a:solidFill>
            </a:endParaRPr>
          </a:p>
          <a:p>
            <a:pPr algn="r" defTabSz="573088">
              <a:lnSpc>
                <a:spcPct val="100000"/>
              </a:lnSpc>
              <a:spcBef>
                <a:spcPts val="600"/>
              </a:spcBef>
            </a:pPr>
            <a:endParaRPr lang="en-US" sz="1000" b="1" dirty="0"/>
          </a:p>
        </p:txBody>
      </p:sp>
      <p:sp>
        <p:nvSpPr>
          <p:cNvPr id="3" name="Rectangle 2"/>
          <p:cNvSpPr/>
          <p:nvPr/>
        </p:nvSpPr>
        <p:spPr>
          <a:xfrm>
            <a:off x="2373230" y="3877336"/>
            <a:ext cx="372469" cy="2858488"/>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Neue LT 57 Cn" panose="020B0506030502030204" pitchFamily="34" charset="0"/>
            </a:endParaRPr>
          </a:p>
        </p:txBody>
      </p:sp>
      <p:sp>
        <p:nvSpPr>
          <p:cNvPr id="4" name="Text Placeholder 3"/>
          <p:cNvSpPr>
            <a:spLocks noGrp="1"/>
          </p:cNvSpPr>
          <p:nvPr>
            <p:ph type="body" sz="half" idx="2"/>
          </p:nvPr>
        </p:nvSpPr>
        <p:spPr>
          <a:xfrm>
            <a:off x="34305" y="3877336"/>
            <a:ext cx="2338925" cy="2864452"/>
          </a:xfrm>
          <a:solidFill>
            <a:schemeClr val="tx2">
              <a:lumMod val="20000"/>
              <a:lumOff val="80000"/>
            </a:schemeClr>
          </a:solidFill>
        </p:spPr>
        <p:txBody>
          <a:bodyPr>
            <a:noAutofit/>
          </a:bodyPr>
          <a:lstStyle/>
          <a:p>
            <a:pPr algn="r" defTabSz="573088">
              <a:lnSpc>
                <a:spcPct val="100000"/>
              </a:lnSpc>
              <a:spcBef>
                <a:spcPts val="600"/>
              </a:spcBef>
            </a:pPr>
            <a:r>
              <a:rPr lang="en-US" sz="1000" dirty="0" smtClean="0">
                <a:latin typeface="HelveticaNeue LT 55 Roman" panose="020B0604020202020204" pitchFamily="34" charset="0"/>
              </a:rPr>
              <a:t>Somerville High School Field House</a:t>
            </a:r>
          </a:p>
          <a:p>
            <a:pPr algn="r" defTabSz="573088">
              <a:lnSpc>
                <a:spcPct val="100000"/>
              </a:lnSpc>
              <a:spcBef>
                <a:spcPts val="600"/>
              </a:spcBef>
            </a:pPr>
            <a:r>
              <a:rPr lang="en-US" sz="1000" dirty="0" smtClean="0">
                <a:latin typeface="HelveticaNeue LT 55 Roman" panose="020B0604020202020204" pitchFamily="34" charset="0"/>
              </a:rPr>
              <a:t>Veterans Memorial Hockey Rink</a:t>
            </a:r>
          </a:p>
          <a:p>
            <a:pPr algn="r" defTabSz="573088">
              <a:lnSpc>
                <a:spcPct val="100000"/>
              </a:lnSpc>
              <a:spcBef>
                <a:spcPts val="600"/>
              </a:spcBef>
            </a:pPr>
            <a:r>
              <a:rPr lang="en-US" sz="1000" dirty="0" smtClean="0">
                <a:latin typeface="HelveticaNeue LT 55 Roman" panose="020B0604020202020204" pitchFamily="34" charset="0"/>
              </a:rPr>
              <a:t>Conway Park</a:t>
            </a:r>
          </a:p>
          <a:p>
            <a:pPr algn="r" defTabSz="573088">
              <a:lnSpc>
                <a:spcPct val="100000"/>
              </a:lnSpc>
              <a:spcBef>
                <a:spcPts val="600"/>
              </a:spcBef>
            </a:pPr>
            <a:r>
              <a:rPr lang="en-US" sz="900" dirty="0" smtClean="0">
                <a:solidFill>
                  <a:srgbClr val="0070C0"/>
                </a:solidFill>
              </a:rPr>
              <a:t>Fall: Football Practice</a:t>
            </a:r>
          </a:p>
          <a:p>
            <a:pPr algn="r" defTabSz="573088">
              <a:lnSpc>
                <a:spcPct val="100000"/>
              </a:lnSpc>
              <a:spcBef>
                <a:spcPts val="600"/>
              </a:spcBef>
            </a:pPr>
            <a:r>
              <a:rPr lang="en-US" sz="900" dirty="0" smtClean="0">
                <a:solidFill>
                  <a:srgbClr val="0070C0"/>
                </a:solidFill>
              </a:rPr>
              <a:t>Spring: Little League</a:t>
            </a:r>
          </a:p>
          <a:p>
            <a:pPr algn="r" defTabSz="573088">
              <a:lnSpc>
                <a:spcPct val="100000"/>
              </a:lnSpc>
              <a:spcBef>
                <a:spcPts val="600"/>
              </a:spcBef>
            </a:pPr>
            <a:r>
              <a:rPr lang="en-US" sz="1000" dirty="0" smtClean="0">
                <a:latin typeface="HelveticaNeue LT 55 Roman" panose="020B0604020202020204" pitchFamily="34" charset="0"/>
              </a:rPr>
              <a:t>Dilboy Stadium </a:t>
            </a:r>
          </a:p>
          <a:p>
            <a:pPr algn="r" defTabSz="573088">
              <a:lnSpc>
                <a:spcPct val="100000"/>
              </a:lnSpc>
              <a:spcBef>
                <a:spcPts val="600"/>
              </a:spcBef>
            </a:pPr>
            <a:r>
              <a:rPr lang="en-US" sz="900" dirty="0" smtClean="0">
                <a:solidFill>
                  <a:srgbClr val="0070C0"/>
                </a:solidFill>
              </a:rPr>
              <a:t>Fall</a:t>
            </a:r>
            <a:r>
              <a:rPr lang="en-US" sz="900" dirty="0">
                <a:solidFill>
                  <a:srgbClr val="0070C0"/>
                </a:solidFill>
              </a:rPr>
              <a:t>: </a:t>
            </a:r>
            <a:r>
              <a:rPr lang="en-US" sz="900" dirty="0" smtClean="0">
                <a:solidFill>
                  <a:srgbClr val="0070C0"/>
                </a:solidFill>
              </a:rPr>
              <a:t>Football</a:t>
            </a:r>
            <a:endParaRPr lang="en-US" sz="900" dirty="0">
              <a:solidFill>
                <a:srgbClr val="0070C0"/>
              </a:solidFill>
            </a:endParaRPr>
          </a:p>
          <a:p>
            <a:pPr algn="r" defTabSz="573088">
              <a:lnSpc>
                <a:spcPct val="100000"/>
              </a:lnSpc>
              <a:spcBef>
                <a:spcPts val="600"/>
              </a:spcBef>
            </a:pPr>
            <a:r>
              <a:rPr lang="en-US" sz="900" dirty="0" smtClean="0">
                <a:solidFill>
                  <a:srgbClr val="0070C0"/>
                </a:solidFill>
              </a:rPr>
              <a:t>Spring</a:t>
            </a:r>
            <a:r>
              <a:rPr lang="en-US" sz="900" dirty="0">
                <a:solidFill>
                  <a:srgbClr val="0070C0"/>
                </a:solidFill>
              </a:rPr>
              <a:t>: </a:t>
            </a:r>
            <a:r>
              <a:rPr lang="en-US" sz="900" dirty="0" smtClean="0">
                <a:solidFill>
                  <a:srgbClr val="0070C0"/>
                </a:solidFill>
              </a:rPr>
              <a:t>Track</a:t>
            </a:r>
          </a:p>
          <a:p>
            <a:pPr algn="r" defTabSz="573088">
              <a:lnSpc>
                <a:spcPct val="100000"/>
              </a:lnSpc>
              <a:spcBef>
                <a:spcPts val="600"/>
              </a:spcBef>
            </a:pPr>
            <a:r>
              <a:rPr lang="en-US" sz="1000" dirty="0" smtClean="0">
                <a:latin typeface="HelveticaNeue LT 55 Roman" panose="020B0604020202020204" pitchFamily="34" charset="0"/>
              </a:rPr>
              <a:t>Trum Field</a:t>
            </a:r>
          </a:p>
          <a:p>
            <a:pPr algn="r" defTabSz="573088">
              <a:lnSpc>
                <a:spcPct val="100000"/>
              </a:lnSpc>
              <a:spcBef>
                <a:spcPts val="600"/>
              </a:spcBef>
            </a:pPr>
            <a:r>
              <a:rPr lang="en-US" sz="900" dirty="0" smtClean="0">
                <a:solidFill>
                  <a:srgbClr val="0070C0"/>
                </a:solidFill>
              </a:rPr>
              <a:t>Spring: Baseball &amp; Softball</a:t>
            </a:r>
          </a:p>
          <a:p>
            <a:pPr algn="r" defTabSz="573088">
              <a:lnSpc>
                <a:spcPct val="100000"/>
              </a:lnSpc>
              <a:spcBef>
                <a:spcPts val="600"/>
              </a:spcBef>
            </a:pPr>
            <a:r>
              <a:rPr lang="en-US" sz="1000" dirty="0" smtClean="0">
                <a:latin typeface="HelveticaNeue LT 55 Roman" panose="020B0604020202020204" pitchFamily="34" charset="0"/>
              </a:rPr>
              <a:t>Foss Park (DCR)</a:t>
            </a:r>
          </a:p>
          <a:p>
            <a:pPr algn="r" defTabSz="573088">
              <a:lnSpc>
                <a:spcPct val="100000"/>
              </a:lnSpc>
              <a:spcBef>
                <a:spcPts val="600"/>
              </a:spcBef>
            </a:pPr>
            <a:r>
              <a:rPr lang="en-US" sz="900" dirty="0" smtClean="0">
                <a:solidFill>
                  <a:srgbClr val="0070C0"/>
                </a:solidFill>
              </a:rPr>
              <a:t>Fall: Soccer Practice </a:t>
            </a:r>
          </a:p>
          <a:p>
            <a:pPr algn="r" defTabSz="573088">
              <a:lnSpc>
                <a:spcPct val="100000"/>
              </a:lnSpc>
              <a:spcBef>
                <a:spcPts val="600"/>
              </a:spcBef>
            </a:pPr>
            <a:r>
              <a:rPr lang="en-US" sz="900" dirty="0" smtClean="0">
                <a:solidFill>
                  <a:srgbClr val="0070C0"/>
                </a:solidFill>
              </a:rPr>
              <a:t>Spring: Softball, Ultimate Frisbee </a:t>
            </a: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105736">
            <a:off x="9716240" y="6307028"/>
            <a:ext cx="304207" cy="382529"/>
          </a:xfrm>
          <a:prstGeom prst="rect">
            <a:avLst/>
          </a:prstGeom>
        </p:spPr>
      </p:pic>
      <p:sp>
        <p:nvSpPr>
          <p:cNvPr id="2" name="Oval 1"/>
          <p:cNvSpPr/>
          <p:nvPr/>
        </p:nvSpPr>
        <p:spPr>
          <a:xfrm>
            <a:off x="2447152" y="3907063"/>
            <a:ext cx="224624" cy="224624"/>
          </a:xfrm>
          <a:prstGeom prst="ellipse">
            <a:avLst/>
          </a:prstGeom>
          <a:solidFill>
            <a:srgbClr val="EC6A6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Neue LT 57 Cn" panose="020B0506030502030204" pitchFamily="34" charset="0"/>
            </a:endParaRPr>
          </a:p>
        </p:txBody>
      </p:sp>
      <p:sp>
        <p:nvSpPr>
          <p:cNvPr id="8" name="Oval 7"/>
          <p:cNvSpPr/>
          <p:nvPr/>
        </p:nvSpPr>
        <p:spPr>
          <a:xfrm>
            <a:off x="2447152" y="4145602"/>
            <a:ext cx="224624" cy="224624"/>
          </a:xfrm>
          <a:prstGeom prst="ellipse">
            <a:avLst/>
          </a:prstGeom>
          <a:solidFill>
            <a:srgbClr val="3F6AB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Neue LT 57 Cn" panose="020B0506030502030204" pitchFamily="34" charset="0"/>
            </a:endParaRPr>
          </a:p>
        </p:txBody>
      </p:sp>
      <p:sp>
        <p:nvSpPr>
          <p:cNvPr id="9" name="Oval 8"/>
          <p:cNvSpPr/>
          <p:nvPr/>
        </p:nvSpPr>
        <p:spPr>
          <a:xfrm>
            <a:off x="2447152" y="4376190"/>
            <a:ext cx="224624" cy="224624"/>
          </a:xfrm>
          <a:prstGeom prst="ellipse">
            <a:avLst/>
          </a:prstGeom>
          <a:solidFill>
            <a:srgbClr val="94C83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Neue LT 57 Cn" panose="020B0506030502030204" pitchFamily="34" charset="0"/>
            </a:endParaRPr>
          </a:p>
        </p:txBody>
      </p:sp>
      <p:sp>
        <p:nvSpPr>
          <p:cNvPr id="10" name="Oval 9"/>
          <p:cNvSpPr/>
          <p:nvPr/>
        </p:nvSpPr>
        <p:spPr>
          <a:xfrm>
            <a:off x="2447152" y="5036148"/>
            <a:ext cx="224624" cy="224624"/>
          </a:xfrm>
          <a:prstGeom prst="ellipse">
            <a:avLst/>
          </a:prstGeom>
          <a:solidFill>
            <a:srgbClr val="DAE01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Neue LT 57 Cn" panose="020B0506030502030204" pitchFamily="34" charset="0"/>
            </a:endParaRPr>
          </a:p>
        </p:txBody>
      </p:sp>
      <p:sp>
        <p:nvSpPr>
          <p:cNvPr id="11" name="Oval 10"/>
          <p:cNvSpPr/>
          <p:nvPr/>
        </p:nvSpPr>
        <p:spPr>
          <a:xfrm>
            <a:off x="2447152" y="5688155"/>
            <a:ext cx="224624" cy="224624"/>
          </a:xfrm>
          <a:prstGeom prst="ellipse">
            <a:avLst/>
          </a:prstGeom>
          <a:solidFill>
            <a:srgbClr val="68CBE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Neue LT 57 Cn" panose="020B0506030502030204" pitchFamily="34" charset="0"/>
            </a:endParaRPr>
          </a:p>
        </p:txBody>
      </p:sp>
      <p:sp>
        <p:nvSpPr>
          <p:cNvPr id="12" name="Oval 11"/>
          <p:cNvSpPr/>
          <p:nvPr/>
        </p:nvSpPr>
        <p:spPr>
          <a:xfrm>
            <a:off x="2447152" y="6109575"/>
            <a:ext cx="224624" cy="224624"/>
          </a:xfrm>
          <a:prstGeom prst="ellipse">
            <a:avLst/>
          </a:prstGeom>
          <a:solidFill>
            <a:srgbClr val="8452A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Neue LT 57 Cn" panose="020B0506030502030204" pitchFamily="34" charset="0"/>
            </a:endParaRPr>
          </a:p>
        </p:txBody>
      </p:sp>
      <p:sp>
        <p:nvSpPr>
          <p:cNvPr id="13" name="Oval 12"/>
          <p:cNvSpPr/>
          <p:nvPr/>
        </p:nvSpPr>
        <p:spPr>
          <a:xfrm>
            <a:off x="5163096" y="3917999"/>
            <a:ext cx="224624" cy="224624"/>
          </a:xfrm>
          <a:prstGeom prst="ellipse">
            <a:avLst/>
          </a:prstGeom>
          <a:solidFill>
            <a:srgbClr val="B165A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Neue LT 57 Cn" panose="020B0506030502030204" pitchFamily="34" charset="0"/>
            </a:endParaRPr>
          </a:p>
        </p:txBody>
      </p:sp>
      <p:sp>
        <p:nvSpPr>
          <p:cNvPr id="14" name="Oval 13"/>
          <p:cNvSpPr/>
          <p:nvPr/>
        </p:nvSpPr>
        <p:spPr>
          <a:xfrm>
            <a:off x="5163096" y="4331469"/>
            <a:ext cx="224624" cy="224624"/>
          </a:xfrm>
          <a:prstGeom prst="ellipse">
            <a:avLst/>
          </a:prstGeom>
          <a:solidFill>
            <a:srgbClr val="ED9AC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Neue LT 57 Cn" panose="020B0506030502030204" pitchFamily="34" charset="0"/>
            </a:endParaRPr>
          </a:p>
        </p:txBody>
      </p:sp>
      <p:sp>
        <p:nvSpPr>
          <p:cNvPr id="15" name="Oval 14"/>
          <p:cNvSpPr/>
          <p:nvPr/>
        </p:nvSpPr>
        <p:spPr>
          <a:xfrm>
            <a:off x="5163096" y="4767798"/>
            <a:ext cx="224624" cy="224624"/>
          </a:xfrm>
          <a:prstGeom prst="ellipse">
            <a:avLst/>
          </a:prstGeom>
          <a:solidFill>
            <a:srgbClr val="EF925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Neue LT 57 Cn" panose="020B0506030502030204" pitchFamily="34" charset="0"/>
            </a:endParaRPr>
          </a:p>
        </p:txBody>
      </p:sp>
      <p:sp>
        <p:nvSpPr>
          <p:cNvPr id="16" name="Oval 15"/>
          <p:cNvSpPr/>
          <p:nvPr/>
        </p:nvSpPr>
        <p:spPr>
          <a:xfrm>
            <a:off x="5163096" y="5417808"/>
            <a:ext cx="224624" cy="22462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Neue LT 57 Cn" panose="020B0506030502030204" pitchFamily="34" charset="0"/>
            </a:endParaRPr>
          </a:p>
        </p:txBody>
      </p:sp>
      <p:sp>
        <p:nvSpPr>
          <p:cNvPr id="17" name="Oval 16"/>
          <p:cNvSpPr/>
          <p:nvPr/>
        </p:nvSpPr>
        <p:spPr>
          <a:xfrm>
            <a:off x="9831788" y="4291712"/>
            <a:ext cx="224624" cy="22462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Neue LT 57 Cn" panose="020B0506030502030204" pitchFamily="34" charset="0"/>
            </a:endParaRPr>
          </a:p>
        </p:txBody>
      </p:sp>
      <p:sp>
        <p:nvSpPr>
          <p:cNvPr id="21" name="Title 1"/>
          <p:cNvSpPr>
            <a:spLocks noGrp="1"/>
          </p:cNvSpPr>
          <p:nvPr>
            <p:ph type="title"/>
          </p:nvPr>
        </p:nvSpPr>
        <p:spPr>
          <a:xfrm>
            <a:off x="838200" y="365125"/>
            <a:ext cx="10515600" cy="1325563"/>
          </a:xfrm>
        </p:spPr>
        <p:txBody>
          <a:bodyPr/>
          <a:lstStyle/>
          <a:p>
            <a:r>
              <a:rPr lang="en-US" dirty="0" smtClean="0"/>
              <a:t>Field and Venue </a:t>
            </a:r>
            <a:br>
              <a:rPr lang="en-US" dirty="0" smtClean="0"/>
            </a:br>
            <a:r>
              <a:rPr lang="en-US" dirty="0" smtClean="0"/>
              <a:t>Inventory</a:t>
            </a:r>
            <a:endParaRPr lang="en-US" dirty="0"/>
          </a:p>
        </p:txBody>
      </p:sp>
      <p:sp>
        <p:nvSpPr>
          <p:cNvPr id="22" name="Oval 21"/>
          <p:cNvSpPr/>
          <p:nvPr/>
        </p:nvSpPr>
        <p:spPr>
          <a:xfrm>
            <a:off x="9825868" y="4676432"/>
            <a:ext cx="224624" cy="224624"/>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Neue LT 57 Cn" panose="020B0506030502030204" pitchFamily="34" charset="0"/>
            </a:endParaRPr>
          </a:p>
        </p:txBody>
      </p:sp>
      <p:sp>
        <p:nvSpPr>
          <p:cNvPr id="23" name="Oval 22"/>
          <p:cNvSpPr/>
          <p:nvPr/>
        </p:nvSpPr>
        <p:spPr>
          <a:xfrm>
            <a:off x="5163096" y="6104647"/>
            <a:ext cx="224624" cy="224624"/>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Neue LT 57 Cn" panose="020B0506030502030204" pitchFamily="34" charset="0"/>
            </a:endParaRPr>
          </a:p>
        </p:txBody>
      </p:sp>
      <p:sp>
        <p:nvSpPr>
          <p:cNvPr id="24" name="Oval 23"/>
          <p:cNvSpPr/>
          <p:nvPr/>
        </p:nvSpPr>
        <p:spPr>
          <a:xfrm>
            <a:off x="10775020" y="3455572"/>
            <a:ext cx="224624" cy="224624"/>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Neue LT 57 Cn" panose="020B0506030502030204" pitchFamily="34" charset="0"/>
            </a:endParaRPr>
          </a:p>
        </p:txBody>
      </p:sp>
      <p:sp>
        <p:nvSpPr>
          <p:cNvPr id="25" name="Oval 24"/>
          <p:cNvSpPr/>
          <p:nvPr/>
        </p:nvSpPr>
        <p:spPr>
          <a:xfrm>
            <a:off x="5163096" y="6454708"/>
            <a:ext cx="224624" cy="224624"/>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Neue LT 57 Cn" panose="020B0506030502030204" pitchFamily="34" charset="0"/>
            </a:endParaRPr>
          </a:p>
        </p:txBody>
      </p:sp>
    </p:spTree>
    <p:extLst>
      <p:ext uri="{BB962C8B-B14F-4D97-AF65-F5344CB8AC3E}">
        <p14:creationId xmlns:p14="http://schemas.microsoft.com/office/powerpoint/2010/main" val="204919697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200" dirty="0"/>
              <a:t>Highly Sustainable &amp; </a:t>
            </a:r>
            <a:r>
              <a:rPr lang="en-US" sz="3200" dirty="0" smtClean="0"/>
              <a:t/>
            </a:r>
            <a:br>
              <a:rPr lang="en-US" sz="3200" dirty="0" smtClean="0"/>
            </a:br>
            <a:r>
              <a:rPr lang="en-US" sz="3200" dirty="0" smtClean="0"/>
              <a:t>Energy </a:t>
            </a:r>
            <a:r>
              <a:rPr lang="en-US" sz="3200" dirty="0"/>
              <a:t>Efficient </a:t>
            </a:r>
            <a:r>
              <a:rPr lang="en-US" sz="3200" dirty="0" smtClean="0"/>
              <a:t>Design</a:t>
            </a:r>
            <a:endParaRPr lang="en-US" sz="3200" dirty="0"/>
          </a:p>
        </p:txBody>
      </p:sp>
      <p:sp>
        <p:nvSpPr>
          <p:cNvPr id="3" name="Content Placeholder 2"/>
          <p:cNvSpPr>
            <a:spLocks noGrp="1"/>
          </p:cNvSpPr>
          <p:nvPr>
            <p:ph idx="1"/>
          </p:nvPr>
        </p:nvSpPr>
        <p:spPr/>
        <p:txBody>
          <a:bodyPr/>
          <a:lstStyle/>
          <a:p>
            <a:pPr marL="0" indent="0">
              <a:buNone/>
            </a:pPr>
            <a:r>
              <a:rPr lang="en-US" dirty="0" smtClean="0"/>
              <a:t>LEED v4 Silver Rating</a:t>
            </a:r>
          </a:p>
          <a:p>
            <a:endParaRPr lang="en-US" dirty="0" smtClean="0"/>
          </a:p>
          <a:p>
            <a:pPr marL="0" indent="0">
              <a:buNone/>
            </a:pPr>
            <a:r>
              <a:rPr lang="en-US" dirty="0" smtClean="0"/>
              <a:t>2% Additional Reimbursement</a:t>
            </a:r>
            <a:endParaRPr lang="en-US" dirty="0"/>
          </a:p>
        </p:txBody>
      </p:sp>
      <p:grpSp>
        <p:nvGrpSpPr>
          <p:cNvPr id="16" name="Group 15"/>
          <p:cNvGrpSpPr/>
          <p:nvPr/>
        </p:nvGrpSpPr>
        <p:grpSpPr>
          <a:xfrm>
            <a:off x="5911565" y="575990"/>
            <a:ext cx="6024534" cy="5390443"/>
            <a:chOff x="6918976" y="872358"/>
            <a:chExt cx="4428518" cy="3962410"/>
          </a:xfrm>
        </p:grpSpPr>
        <p:grpSp>
          <p:nvGrpSpPr>
            <p:cNvPr id="7" name="Group 6"/>
            <p:cNvGrpSpPr/>
            <p:nvPr/>
          </p:nvGrpSpPr>
          <p:grpSpPr>
            <a:xfrm>
              <a:off x="7955300" y="872358"/>
              <a:ext cx="2560320" cy="2560320"/>
              <a:chOff x="2238029" y="0"/>
              <a:chExt cx="2560320" cy="2560320"/>
            </a:xfrm>
            <a:scene3d>
              <a:camera prst="orthographicFront">
                <a:rot lat="0" lon="0" rev="0"/>
              </a:camera>
              <a:lightRig rig="contrasting" dir="t">
                <a:rot lat="0" lon="0" rev="1200000"/>
              </a:lightRig>
            </a:scene3d>
          </p:grpSpPr>
          <p:sp>
            <p:nvSpPr>
              <p:cNvPr id="14" name="Oval 13"/>
              <p:cNvSpPr/>
              <p:nvPr/>
            </p:nvSpPr>
            <p:spPr>
              <a:xfrm>
                <a:off x="2238029" y="0"/>
                <a:ext cx="2560320" cy="2560320"/>
              </a:xfrm>
              <a:prstGeom prst="ellipse">
                <a:avLst/>
              </a:prstGeom>
              <a:effectLst>
                <a:outerShdw blurRad="152400" dist="317500" dir="5400000" sx="90000" sy="-19000" rotWithShape="0">
                  <a:schemeClr val="accent3">
                    <a:lumMod val="50000"/>
                    <a:alpha val="15000"/>
                  </a:schemeClr>
                </a:outerShdw>
              </a:effectLst>
              <a:sp3d contourW="12700" prstMaterial="clear">
                <a:bevelT w="177800" h="254000"/>
                <a:bevelB w="152400"/>
              </a:sp3d>
            </p:spPr>
            <p:style>
              <a:lnRef idx="0">
                <a:schemeClr val="lt1">
                  <a:hueOff val="0"/>
                  <a:satOff val="0"/>
                  <a:lumOff val="0"/>
                  <a:alphaOff val="0"/>
                </a:schemeClr>
              </a:lnRef>
              <a:fillRef idx="1">
                <a:schemeClr val="accent3">
                  <a:alpha val="50000"/>
                  <a:hueOff val="0"/>
                  <a:satOff val="0"/>
                  <a:lumOff val="0"/>
                  <a:alphaOff val="0"/>
                </a:schemeClr>
              </a:fillRef>
              <a:effectRef idx="0">
                <a:scrgbClr r="0" g="0" b="0"/>
              </a:effectRef>
              <a:fontRef idx="minor">
                <a:schemeClr val="tx1"/>
              </a:fontRef>
            </p:style>
          </p:sp>
          <p:sp>
            <p:nvSpPr>
              <p:cNvPr id="15" name="Oval 4"/>
              <p:cNvSpPr/>
              <p:nvPr/>
            </p:nvSpPr>
            <p:spPr>
              <a:xfrm>
                <a:off x="2579405" y="448056"/>
                <a:ext cx="1877568" cy="1152144"/>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en-US" sz="2800" kern="1200" dirty="0" smtClean="0">
                    <a:solidFill>
                      <a:schemeClr val="accent2">
                        <a:lumMod val="50000"/>
                      </a:schemeClr>
                    </a:solidFill>
                    <a:latin typeface="HelveticaNeue LT 95 Black" pitchFamily="34" charset="0"/>
                  </a:rPr>
                  <a:t>Cost </a:t>
                </a:r>
              </a:p>
              <a:p>
                <a:pPr lvl="0" algn="ctr" defTabSz="889000">
                  <a:lnSpc>
                    <a:spcPct val="90000"/>
                  </a:lnSpc>
                  <a:spcBef>
                    <a:spcPct val="0"/>
                  </a:spcBef>
                  <a:spcAft>
                    <a:spcPct val="35000"/>
                  </a:spcAft>
                </a:pPr>
                <a:r>
                  <a:rPr lang="en-US" sz="2800" kern="1200" dirty="0" smtClean="0">
                    <a:solidFill>
                      <a:schemeClr val="accent2">
                        <a:lumMod val="50000"/>
                      </a:schemeClr>
                    </a:solidFill>
                    <a:latin typeface="HelveticaNeue LT 95 Black" pitchFamily="34" charset="0"/>
                  </a:rPr>
                  <a:t>Effective</a:t>
                </a:r>
                <a:endParaRPr lang="en-US" sz="2800" kern="1200" dirty="0">
                  <a:solidFill>
                    <a:schemeClr val="accent2">
                      <a:lumMod val="50000"/>
                    </a:schemeClr>
                  </a:solidFill>
                  <a:latin typeface="HelveticaNeue LT 95 Black" pitchFamily="34" charset="0"/>
                </a:endParaRPr>
              </a:p>
            </p:txBody>
          </p:sp>
        </p:grpSp>
        <p:grpSp>
          <p:nvGrpSpPr>
            <p:cNvPr id="8" name="Group 7"/>
            <p:cNvGrpSpPr/>
            <p:nvPr/>
          </p:nvGrpSpPr>
          <p:grpSpPr>
            <a:xfrm>
              <a:off x="8787174" y="2274448"/>
              <a:ext cx="2560320" cy="2560320"/>
              <a:chOff x="3069903" y="1402090"/>
              <a:chExt cx="2560320" cy="2560320"/>
            </a:xfrm>
            <a:scene3d>
              <a:camera prst="orthographicFront">
                <a:rot lat="0" lon="0" rev="0"/>
              </a:camera>
              <a:lightRig rig="contrasting" dir="t">
                <a:rot lat="0" lon="0" rev="1200000"/>
              </a:lightRig>
            </a:scene3d>
          </p:grpSpPr>
          <p:sp>
            <p:nvSpPr>
              <p:cNvPr id="12" name="Oval 11"/>
              <p:cNvSpPr/>
              <p:nvPr/>
            </p:nvSpPr>
            <p:spPr>
              <a:xfrm>
                <a:off x="3069903" y="1402090"/>
                <a:ext cx="2560320" cy="2560320"/>
              </a:xfrm>
              <a:prstGeom prst="ellipse">
                <a:avLst/>
              </a:prstGeom>
              <a:effectLst>
                <a:outerShdw blurRad="76200" dist="12700" dir="8100000" sy="-23000" kx="800400" algn="br" rotWithShape="0">
                  <a:schemeClr val="accent5">
                    <a:lumMod val="50000"/>
                    <a:alpha val="20000"/>
                  </a:schemeClr>
                </a:outerShdw>
              </a:effectLst>
              <a:sp3d contourW="12700" prstMaterial="clear">
                <a:bevelT w="177800" h="254000"/>
                <a:bevelB w="152400"/>
              </a:sp3d>
            </p:spPr>
            <p:style>
              <a:lnRef idx="0">
                <a:schemeClr val="lt1">
                  <a:hueOff val="0"/>
                  <a:satOff val="0"/>
                  <a:lumOff val="0"/>
                  <a:alphaOff val="0"/>
                </a:schemeClr>
              </a:lnRef>
              <a:fillRef idx="1">
                <a:schemeClr val="accent3">
                  <a:alpha val="50000"/>
                  <a:hueOff val="5625132"/>
                  <a:satOff val="-8440"/>
                  <a:lumOff val="-1373"/>
                  <a:alphaOff val="0"/>
                </a:schemeClr>
              </a:fillRef>
              <a:effectRef idx="0">
                <a:scrgbClr r="0" g="0" b="0"/>
              </a:effectRef>
              <a:fontRef idx="minor">
                <a:schemeClr val="tx1"/>
              </a:fontRef>
            </p:style>
          </p:sp>
          <p:sp>
            <p:nvSpPr>
              <p:cNvPr id="13" name="Oval 6"/>
              <p:cNvSpPr/>
              <p:nvPr/>
            </p:nvSpPr>
            <p:spPr>
              <a:xfrm>
                <a:off x="3859241" y="2139702"/>
                <a:ext cx="1536192" cy="1408176"/>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n-US" sz="2400" kern="1200" dirty="0" smtClean="0">
                    <a:solidFill>
                      <a:schemeClr val="accent5">
                        <a:lumMod val="50000"/>
                      </a:schemeClr>
                    </a:solidFill>
                    <a:latin typeface="HelveticaNeue LT 95 Black" pitchFamily="34" charset="0"/>
                  </a:rPr>
                  <a:t> Educational Benefits</a:t>
                </a:r>
                <a:endParaRPr lang="en-US" sz="2400" kern="1200" dirty="0">
                  <a:solidFill>
                    <a:schemeClr val="accent5">
                      <a:lumMod val="50000"/>
                    </a:schemeClr>
                  </a:solidFill>
                  <a:latin typeface="HelveticaNeue LT 95 Black" pitchFamily="34" charset="0"/>
                </a:endParaRPr>
              </a:p>
            </p:txBody>
          </p:sp>
        </p:grpSp>
        <p:grpSp>
          <p:nvGrpSpPr>
            <p:cNvPr id="9" name="Group 8"/>
            <p:cNvGrpSpPr/>
            <p:nvPr/>
          </p:nvGrpSpPr>
          <p:grpSpPr>
            <a:xfrm>
              <a:off x="6918976" y="2274448"/>
              <a:ext cx="2560320" cy="2560320"/>
              <a:chOff x="1201705" y="1402090"/>
              <a:chExt cx="2560320" cy="2560320"/>
            </a:xfrm>
            <a:scene3d>
              <a:camera prst="orthographicFront">
                <a:rot lat="0" lon="0" rev="0"/>
              </a:camera>
              <a:lightRig rig="contrasting" dir="t">
                <a:rot lat="0" lon="0" rev="1200000"/>
              </a:lightRig>
            </a:scene3d>
          </p:grpSpPr>
          <p:sp>
            <p:nvSpPr>
              <p:cNvPr id="10" name="Oval 9"/>
              <p:cNvSpPr/>
              <p:nvPr/>
            </p:nvSpPr>
            <p:spPr>
              <a:xfrm>
                <a:off x="1201705" y="1402090"/>
                <a:ext cx="2560320" cy="2560320"/>
              </a:xfrm>
              <a:prstGeom prst="ellipse">
                <a:avLst/>
              </a:prstGeom>
              <a:effectLst>
                <a:outerShdw blurRad="76200" dist="12700" dir="8100000" sy="-23000" kx="800400" algn="br" rotWithShape="0">
                  <a:schemeClr val="accent4">
                    <a:lumMod val="50000"/>
                    <a:alpha val="20000"/>
                  </a:schemeClr>
                </a:outerShdw>
              </a:effectLst>
              <a:sp3d contourW="12700" prstMaterial="clear">
                <a:bevelT w="177800" h="254000"/>
                <a:bevelB w="152400"/>
              </a:sp3d>
            </p:spPr>
            <p:style>
              <a:lnRef idx="0">
                <a:schemeClr val="lt1">
                  <a:hueOff val="0"/>
                  <a:satOff val="0"/>
                  <a:lumOff val="0"/>
                  <a:alphaOff val="0"/>
                </a:schemeClr>
              </a:lnRef>
              <a:fillRef idx="1">
                <a:schemeClr val="accent3">
                  <a:alpha val="50000"/>
                  <a:hueOff val="11250264"/>
                  <a:satOff val="-16880"/>
                  <a:lumOff val="-2745"/>
                  <a:alphaOff val="0"/>
                </a:schemeClr>
              </a:fillRef>
              <a:effectRef idx="0">
                <a:scrgbClr r="0" g="0" b="0"/>
              </a:effectRef>
              <a:fontRef idx="minor">
                <a:schemeClr val="tx1"/>
              </a:fontRef>
            </p:style>
          </p:sp>
          <p:sp>
            <p:nvSpPr>
              <p:cNvPr id="11" name="Oval 8"/>
              <p:cNvSpPr/>
              <p:nvPr/>
            </p:nvSpPr>
            <p:spPr>
              <a:xfrm>
                <a:off x="1292613" y="2063506"/>
                <a:ext cx="1686381" cy="1408176"/>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2400" kern="1200" dirty="0" smtClean="0">
                    <a:latin typeface="HelveticaNeue LT 95 Black" pitchFamily="34" charset="0"/>
                  </a:rPr>
                  <a:t> </a:t>
                </a:r>
                <a:r>
                  <a:rPr lang="en-US" sz="2400" kern="1200" dirty="0" smtClean="0">
                    <a:solidFill>
                      <a:schemeClr val="accent4">
                        <a:lumMod val="50000"/>
                      </a:schemeClr>
                    </a:solidFill>
                    <a:latin typeface="HelveticaNeue LT 95 Black" pitchFamily="34" charset="0"/>
                  </a:rPr>
                  <a:t>Long Term Environmental Impact</a:t>
                </a:r>
                <a:endParaRPr lang="en-US" sz="2400" kern="1200" dirty="0">
                  <a:solidFill>
                    <a:schemeClr val="accent4">
                      <a:lumMod val="50000"/>
                    </a:schemeClr>
                  </a:solidFill>
                  <a:latin typeface="HelveticaNeue LT 95 Black" pitchFamily="34" charset="0"/>
                </a:endParaRPr>
              </a:p>
            </p:txBody>
          </p:sp>
        </p:grpSp>
      </p:grpSp>
      <p:sp>
        <p:nvSpPr>
          <p:cNvPr id="26" name="Rectangle 25"/>
          <p:cNvSpPr/>
          <p:nvPr/>
        </p:nvSpPr>
        <p:spPr>
          <a:xfrm>
            <a:off x="7822512" y="3239994"/>
            <a:ext cx="2372063" cy="466598"/>
          </a:xfrm>
          <a:prstGeom prst="rect">
            <a:avLst/>
          </a:prstGeom>
        </p:spPr>
        <p:txBody>
          <a:bodyPr wrap="square">
            <a:spAutoFit/>
          </a:bodyPr>
          <a:lstStyle/>
          <a:p>
            <a:pPr lvl="0"/>
            <a:r>
              <a:rPr lang="en-US" sz="2400" dirty="0" smtClean="0">
                <a:solidFill>
                  <a:schemeClr val="accent6">
                    <a:lumMod val="50000"/>
                  </a:schemeClr>
                </a:solidFill>
                <a:latin typeface="HelveticaNeue LT 95 Black" pitchFamily="34" charset="0"/>
              </a:rPr>
              <a:t>Sustainability</a:t>
            </a:r>
            <a:endParaRPr lang="en-US" sz="2400" dirty="0">
              <a:solidFill>
                <a:schemeClr val="accent6">
                  <a:lumMod val="50000"/>
                </a:schemeClr>
              </a:solidFill>
              <a:latin typeface="HelveticaNeue LT 95 Black" pitchFamily="34" charset="0"/>
            </a:endParaRPr>
          </a:p>
        </p:txBody>
      </p:sp>
      <p:pic>
        <p:nvPicPr>
          <p:cNvPr id="17" name="Picture 16"/>
          <p:cNvPicPr>
            <a:picLocks noChangeAspect="1"/>
          </p:cNvPicPr>
          <p:nvPr/>
        </p:nvPicPr>
        <p:blipFill rotWithShape="1">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rcRect r="9276" b="8519"/>
          <a:stretch/>
        </p:blipFill>
        <p:spPr>
          <a:xfrm>
            <a:off x="580431" y="3659392"/>
            <a:ext cx="1207863" cy="1217950"/>
          </a:xfrm>
          <a:prstGeom prst="rect">
            <a:avLst/>
          </a:prstGeom>
        </p:spPr>
      </p:pic>
      <p:pic>
        <p:nvPicPr>
          <p:cNvPr id="20" name="Picture 19"/>
          <p:cNvPicPr>
            <a:picLocks noChangeAspect="1"/>
          </p:cNvPicPr>
          <p:nvPr/>
        </p:nvPicPr>
        <p:blipFill rotWithShape="1">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rcRect r="5799" b="6570"/>
          <a:stretch/>
        </p:blipFill>
        <p:spPr>
          <a:xfrm>
            <a:off x="552579" y="4913766"/>
            <a:ext cx="1263566" cy="1253226"/>
          </a:xfrm>
          <a:prstGeom prst="rect">
            <a:avLst/>
          </a:prstGeom>
        </p:spPr>
      </p:pic>
      <p:pic>
        <p:nvPicPr>
          <p:cNvPr id="18" name="Picture 17"/>
          <p:cNvPicPr>
            <a:picLocks noChangeAspect="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2061722" y="3754764"/>
            <a:ext cx="1203382" cy="1141506"/>
          </a:xfrm>
          <a:prstGeom prst="rect">
            <a:avLst/>
          </a:prstGeom>
        </p:spPr>
      </p:pic>
      <p:pic>
        <p:nvPicPr>
          <p:cNvPr id="21" name="Picture 20"/>
          <p:cNvPicPr>
            <a:picLocks noChangeAspect="1"/>
          </p:cNvPicPr>
          <p:nvPr/>
        </p:nvPicPr>
        <p:blipFill rotWithShape="1">
          <a:blip r:embed="rId5" cstate="print">
            <a:clrChange>
              <a:clrFrom>
                <a:srgbClr val="000000"/>
              </a:clrFrom>
              <a:clrTo>
                <a:srgbClr val="000000">
                  <a:alpha val="0"/>
                </a:srgbClr>
              </a:clrTo>
            </a:clrChange>
            <a:extLst>
              <a:ext uri="{28A0092B-C50C-407E-A947-70E740481C1C}">
                <a14:useLocalDpi xmlns:a14="http://schemas.microsoft.com/office/drawing/2010/main" val="0"/>
              </a:ext>
            </a:extLst>
          </a:blip>
          <a:srcRect r="8704" b="7407"/>
          <a:stretch/>
        </p:blipFill>
        <p:spPr>
          <a:xfrm>
            <a:off x="1959766" y="4894362"/>
            <a:ext cx="1273945" cy="1292034"/>
          </a:xfrm>
          <a:prstGeom prst="rect">
            <a:avLst/>
          </a:prstGeom>
        </p:spPr>
      </p:pic>
      <p:pic>
        <p:nvPicPr>
          <p:cNvPr id="19" name="Picture 18"/>
          <p:cNvPicPr>
            <a:picLocks noChangeAspect="1"/>
          </p:cNvPicPr>
          <p:nvPr/>
        </p:nvPicPr>
        <p:blipFill rotWithShape="1">
          <a:blip r:embed="rId6" cstate="print">
            <a:clrChange>
              <a:clrFrom>
                <a:srgbClr val="000000"/>
              </a:clrFrom>
              <a:clrTo>
                <a:srgbClr val="000000">
                  <a:alpha val="0"/>
                </a:srgbClr>
              </a:clrTo>
            </a:clrChange>
            <a:extLst>
              <a:ext uri="{28A0092B-C50C-407E-A947-70E740481C1C}">
                <a14:useLocalDpi xmlns:a14="http://schemas.microsoft.com/office/drawing/2010/main" val="0"/>
              </a:ext>
            </a:extLst>
          </a:blip>
          <a:srcRect r="8977" b="8554"/>
          <a:stretch/>
        </p:blipFill>
        <p:spPr>
          <a:xfrm>
            <a:off x="3414498" y="3651026"/>
            <a:ext cx="1228976" cy="1234683"/>
          </a:xfrm>
          <a:prstGeom prst="rect">
            <a:avLst/>
          </a:prstGeom>
        </p:spPr>
      </p:pic>
      <p:pic>
        <p:nvPicPr>
          <p:cNvPr id="22" name="Picture 21"/>
          <p:cNvPicPr>
            <a:picLocks noChangeAspect="1"/>
          </p:cNvPicPr>
          <p:nvPr/>
        </p:nvPicPr>
        <p:blipFill rotWithShape="1">
          <a:blip r:embed="rId7" cstate="print">
            <a:clrChange>
              <a:clrFrom>
                <a:srgbClr val="000000"/>
              </a:clrFrom>
              <a:clrTo>
                <a:srgbClr val="000000">
                  <a:alpha val="0"/>
                </a:srgbClr>
              </a:clrTo>
            </a:clrChange>
            <a:extLst>
              <a:ext uri="{28A0092B-C50C-407E-A947-70E740481C1C}">
                <a14:useLocalDpi xmlns:a14="http://schemas.microsoft.com/office/drawing/2010/main" val="0"/>
              </a:ext>
            </a:extLst>
          </a:blip>
          <a:srcRect r="7576" b="7879"/>
          <a:stretch/>
        </p:blipFill>
        <p:spPr>
          <a:xfrm>
            <a:off x="3396381" y="4913501"/>
            <a:ext cx="1265210" cy="1253757"/>
          </a:xfrm>
          <a:prstGeom prst="rect">
            <a:avLst/>
          </a:prstGeom>
        </p:spPr>
      </p:pic>
    </p:spTree>
    <p:extLst>
      <p:ext uri="{BB962C8B-B14F-4D97-AF65-F5344CB8AC3E}">
        <p14:creationId xmlns:p14="http://schemas.microsoft.com/office/powerpoint/2010/main" val="152116397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0" y="0"/>
            <a:ext cx="12192000" cy="6858000"/>
          </a:xfrm>
          <a:prstGeom prst="rect">
            <a:avLst/>
          </a:prstGeom>
          <a:solidFill>
            <a:schemeClr val="accent1">
              <a:alpha val="5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284970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355499"/>
            <a:ext cx="10515600" cy="741781"/>
          </a:xfrm>
        </p:spPr>
        <p:txBody>
          <a:bodyPr/>
          <a:lstStyle/>
          <a:p>
            <a:r>
              <a:rPr lang="en-US" dirty="0" smtClean="0"/>
              <a:t>MSBA Process– Somerville HS Timeline</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213" y="981720"/>
            <a:ext cx="8924925" cy="578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C:\Users\ccrittenden\Desktop\SHS BOA Presentation\City-Sea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039" y="1120775"/>
            <a:ext cx="1184275" cy="118427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ccrittenden\Desktop\SHS BOA Presentation\SP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039" y="2451099"/>
            <a:ext cx="1167524" cy="11969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ccrittenden\Desktop\SHS BOA Presentation\MSB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309" y="4943592"/>
            <a:ext cx="1863308" cy="306115"/>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ccrittenden\Desktop\SHS BOA Presentation\DESE.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784" y="5392524"/>
            <a:ext cx="1821448" cy="88582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ccrittenden\Desktop\SHS BOA Presentation\SHPC.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5775" y="3871762"/>
            <a:ext cx="1560051" cy="798307"/>
          </a:xfrm>
          <a:prstGeom prst="rect">
            <a:avLst/>
          </a:prstGeom>
          <a:noFill/>
          <a:extLst>
            <a:ext uri="{909E8E84-426E-40DD-AFC4-6F175D3DCCD1}">
              <a14:hiddenFill xmlns:a14="http://schemas.microsoft.com/office/drawing/2010/main">
                <a:solidFill>
                  <a:srgbClr val="FFFFFF"/>
                </a:solidFill>
              </a14:hiddenFill>
            </a:ext>
          </a:extLst>
        </p:spPr>
      </p:pic>
      <p:sp>
        <p:nvSpPr>
          <p:cNvPr id="2" name="Right Brace 1"/>
          <p:cNvSpPr/>
          <p:nvPr/>
        </p:nvSpPr>
        <p:spPr>
          <a:xfrm>
            <a:off x="1981617" y="1120775"/>
            <a:ext cx="762000" cy="5265741"/>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97752263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390" t="20028"/>
          <a:stretch/>
        </p:blipFill>
        <p:spPr bwMode="auto">
          <a:xfrm>
            <a:off x="217713" y="1689463"/>
            <a:ext cx="10624457" cy="469736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a:xfrm>
            <a:off x="846752" y="204787"/>
            <a:ext cx="10515600" cy="1166813"/>
          </a:xfrm>
          <a:ln>
            <a:noFill/>
          </a:ln>
        </p:spPr>
        <p:txBody>
          <a:bodyPr/>
          <a:lstStyle/>
          <a:p>
            <a:r>
              <a:rPr lang="en-US" dirty="0" smtClean="0"/>
              <a:t>Feasibility/Schematic </a:t>
            </a:r>
            <a:r>
              <a:rPr lang="en-US" dirty="0" smtClean="0"/>
              <a:t>Timeline</a:t>
            </a:r>
            <a:endParaRPr lang="en-US" sz="2400" dirty="0"/>
          </a:p>
        </p:txBody>
      </p:sp>
      <p:sp>
        <p:nvSpPr>
          <p:cNvPr id="3" name="Rectangle 2"/>
          <p:cNvSpPr/>
          <p:nvPr/>
        </p:nvSpPr>
        <p:spPr>
          <a:xfrm>
            <a:off x="1550126" y="1371601"/>
            <a:ext cx="1314994" cy="674914"/>
          </a:xfrm>
          <a:prstGeom prst="rect">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smtClean="0">
                <a:solidFill>
                  <a:schemeClr val="tx1"/>
                </a:solidFill>
              </a:rPr>
              <a:t>JULY</a:t>
            </a:r>
            <a:endParaRPr lang="en-US" dirty="0">
              <a:solidFill>
                <a:schemeClr val="tx1"/>
              </a:solidFill>
            </a:endParaRPr>
          </a:p>
        </p:txBody>
      </p:sp>
      <p:cxnSp>
        <p:nvCxnSpPr>
          <p:cNvPr id="8" name="Straight Connector 7"/>
          <p:cNvCxnSpPr/>
          <p:nvPr/>
        </p:nvCxnSpPr>
        <p:spPr>
          <a:xfrm>
            <a:off x="1550126" y="1360416"/>
            <a:ext cx="0" cy="5785416"/>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882536" y="1360416"/>
            <a:ext cx="0" cy="5785416"/>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895602" y="1375952"/>
            <a:ext cx="1314994" cy="674914"/>
          </a:xfrm>
          <a:prstGeom prst="rect">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smtClean="0">
                <a:solidFill>
                  <a:schemeClr val="tx1"/>
                </a:solidFill>
              </a:rPr>
              <a:t>AUG</a:t>
            </a:r>
            <a:endParaRPr lang="en-US" dirty="0">
              <a:solidFill>
                <a:schemeClr val="tx1"/>
              </a:solidFill>
            </a:endParaRPr>
          </a:p>
        </p:txBody>
      </p:sp>
      <p:cxnSp>
        <p:nvCxnSpPr>
          <p:cNvPr id="14" name="Straight Connector 13"/>
          <p:cNvCxnSpPr/>
          <p:nvPr/>
        </p:nvCxnSpPr>
        <p:spPr>
          <a:xfrm>
            <a:off x="4219305" y="1360416"/>
            <a:ext cx="0" cy="5785416"/>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4214955" y="1380303"/>
            <a:ext cx="1314994" cy="674914"/>
          </a:xfrm>
          <a:prstGeom prst="rect">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smtClean="0">
                <a:solidFill>
                  <a:schemeClr val="tx1"/>
                </a:solidFill>
              </a:rPr>
              <a:t>SEP</a:t>
            </a:r>
            <a:endParaRPr lang="en-US" dirty="0">
              <a:solidFill>
                <a:schemeClr val="tx1"/>
              </a:solidFill>
            </a:endParaRPr>
          </a:p>
        </p:txBody>
      </p:sp>
      <p:cxnSp>
        <p:nvCxnSpPr>
          <p:cNvPr id="16" name="Straight Connector 15"/>
          <p:cNvCxnSpPr/>
          <p:nvPr/>
        </p:nvCxnSpPr>
        <p:spPr>
          <a:xfrm>
            <a:off x="5538658" y="1360416"/>
            <a:ext cx="0" cy="5785416"/>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5543009" y="1375944"/>
            <a:ext cx="1314994" cy="674914"/>
          </a:xfrm>
          <a:prstGeom prst="rect">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smtClean="0">
                <a:solidFill>
                  <a:schemeClr val="tx1"/>
                </a:solidFill>
              </a:rPr>
              <a:t>OCT</a:t>
            </a:r>
            <a:endParaRPr lang="en-US" dirty="0">
              <a:solidFill>
                <a:schemeClr val="tx1"/>
              </a:solidFill>
            </a:endParaRPr>
          </a:p>
        </p:txBody>
      </p:sp>
      <p:cxnSp>
        <p:nvCxnSpPr>
          <p:cNvPr id="18" name="Straight Connector 17"/>
          <p:cNvCxnSpPr/>
          <p:nvPr/>
        </p:nvCxnSpPr>
        <p:spPr>
          <a:xfrm>
            <a:off x="6866712" y="1360416"/>
            <a:ext cx="0" cy="5785416"/>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6844949" y="1380292"/>
            <a:ext cx="1314994" cy="674914"/>
          </a:xfrm>
          <a:prstGeom prst="rect">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smtClean="0">
                <a:solidFill>
                  <a:schemeClr val="tx1"/>
                </a:solidFill>
              </a:rPr>
              <a:t>NOV</a:t>
            </a:r>
            <a:endParaRPr lang="en-US" dirty="0">
              <a:solidFill>
                <a:schemeClr val="tx1"/>
              </a:solidFill>
            </a:endParaRPr>
          </a:p>
        </p:txBody>
      </p:sp>
      <p:cxnSp>
        <p:nvCxnSpPr>
          <p:cNvPr id="20" name="Straight Connector 19"/>
          <p:cNvCxnSpPr/>
          <p:nvPr/>
        </p:nvCxnSpPr>
        <p:spPr>
          <a:xfrm>
            <a:off x="8168652" y="1360416"/>
            <a:ext cx="0" cy="5785416"/>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8181720" y="1375933"/>
            <a:ext cx="1314994" cy="674914"/>
          </a:xfrm>
          <a:prstGeom prst="rect">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smtClean="0">
                <a:solidFill>
                  <a:schemeClr val="tx1"/>
                </a:solidFill>
              </a:rPr>
              <a:t>DEC</a:t>
            </a:r>
            <a:endParaRPr lang="en-US" dirty="0">
              <a:solidFill>
                <a:schemeClr val="tx1"/>
              </a:solidFill>
            </a:endParaRPr>
          </a:p>
        </p:txBody>
      </p:sp>
      <p:cxnSp>
        <p:nvCxnSpPr>
          <p:cNvPr id="22" name="Straight Connector 21"/>
          <p:cNvCxnSpPr/>
          <p:nvPr/>
        </p:nvCxnSpPr>
        <p:spPr>
          <a:xfrm>
            <a:off x="9505423" y="838200"/>
            <a:ext cx="0" cy="6307632"/>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9509785" y="1380284"/>
            <a:ext cx="1314994" cy="674914"/>
          </a:xfrm>
          <a:prstGeom prst="rect">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smtClean="0">
                <a:solidFill>
                  <a:schemeClr val="tx1"/>
                </a:solidFill>
              </a:rPr>
              <a:t>JAN</a:t>
            </a:r>
            <a:endParaRPr lang="en-US" dirty="0">
              <a:solidFill>
                <a:schemeClr val="tx1"/>
              </a:solidFill>
            </a:endParaRPr>
          </a:p>
        </p:txBody>
      </p:sp>
      <p:cxnSp>
        <p:nvCxnSpPr>
          <p:cNvPr id="24" name="Straight Connector 23"/>
          <p:cNvCxnSpPr/>
          <p:nvPr/>
        </p:nvCxnSpPr>
        <p:spPr>
          <a:xfrm>
            <a:off x="10833488" y="1360416"/>
            <a:ext cx="0" cy="5785416"/>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8186073" y="779390"/>
            <a:ext cx="1314994" cy="674914"/>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smtClean="0">
                <a:solidFill>
                  <a:srgbClr val="FF0000"/>
                </a:solidFill>
              </a:rPr>
              <a:t>2016</a:t>
            </a:r>
            <a:endParaRPr lang="en-US" b="1" dirty="0">
              <a:solidFill>
                <a:srgbClr val="FF0000"/>
              </a:solidFill>
            </a:endParaRPr>
          </a:p>
        </p:txBody>
      </p:sp>
      <p:sp>
        <p:nvSpPr>
          <p:cNvPr id="29" name="Rectangle 28"/>
          <p:cNvSpPr/>
          <p:nvPr/>
        </p:nvSpPr>
        <p:spPr>
          <a:xfrm>
            <a:off x="9514138" y="783741"/>
            <a:ext cx="1314994" cy="674914"/>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smtClean="0">
                <a:solidFill>
                  <a:srgbClr val="FF0000"/>
                </a:solidFill>
              </a:rPr>
              <a:t>2017</a:t>
            </a:r>
            <a:endParaRPr lang="en-US" b="1" dirty="0">
              <a:solidFill>
                <a:srgbClr val="FF0000"/>
              </a:solidFill>
            </a:endParaRPr>
          </a:p>
        </p:txBody>
      </p:sp>
    </p:spTree>
    <p:extLst>
      <p:ext uri="{BB962C8B-B14F-4D97-AF65-F5344CB8AC3E}">
        <p14:creationId xmlns:p14="http://schemas.microsoft.com/office/powerpoint/2010/main" val="294895806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355499"/>
            <a:ext cx="10515600" cy="741781"/>
          </a:xfrm>
        </p:spPr>
        <p:txBody>
          <a:bodyPr/>
          <a:lstStyle/>
          <a:p>
            <a:r>
              <a:rPr lang="en-US" dirty="0" smtClean="0"/>
              <a:t>Budget Development</a:t>
            </a:r>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5950" y="990599"/>
            <a:ext cx="6000750" cy="5845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04800" y="1034125"/>
            <a:ext cx="4391025" cy="1754326"/>
          </a:xfrm>
          <a:prstGeom prst="rect">
            <a:avLst/>
          </a:prstGeom>
          <a:noFill/>
        </p:spPr>
        <p:txBody>
          <a:bodyPr wrap="square" rtlCol="0">
            <a:spAutoFit/>
          </a:bodyPr>
          <a:lstStyle/>
          <a:p>
            <a:pPr marL="285750" indent="-285750">
              <a:buFont typeface="Arial" panose="020B0604020202020204" pitchFamily="34" charset="0"/>
              <a:buChar char="•"/>
            </a:pPr>
            <a:r>
              <a:rPr lang="en-US" b="1" dirty="0" smtClean="0">
                <a:effectLst>
                  <a:outerShdw blurRad="38100" dist="38100" dir="2700000" algn="tl">
                    <a:srgbClr val="000000">
                      <a:alpha val="43137"/>
                    </a:srgbClr>
                  </a:outerShdw>
                </a:effectLst>
                <a:latin typeface="HelveticaNeue LT 45 Light"/>
              </a:rPr>
              <a:t>THREE</a:t>
            </a:r>
            <a:r>
              <a:rPr lang="en-US" b="1" dirty="0" smtClean="0">
                <a:latin typeface="HelveticaNeue LT 45 Light"/>
              </a:rPr>
              <a:t> Estimating efforts (Two of those performed by 3</a:t>
            </a:r>
            <a:r>
              <a:rPr lang="en-US" b="1" baseline="30000" dirty="0" smtClean="0">
                <a:latin typeface="HelveticaNeue LT 45 Light"/>
              </a:rPr>
              <a:t>rd</a:t>
            </a:r>
            <a:r>
              <a:rPr lang="en-US" b="1" dirty="0" smtClean="0">
                <a:latin typeface="HelveticaNeue LT 45 Light"/>
              </a:rPr>
              <a:t> party independent estimating firms)</a:t>
            </a:r>
          </a:p>
          <a:p>
            <a:pPr marL="285750" indent="-285750">
              <a:buFont typeface="Arial" panose="020B0604020202020204" pitchFamily="34" charset="0"/>
              <a:buChar char="•"/>
            </a:pPr>
            <a:r>
              <a:rPr lang="en-US" b="1" dirty="0" smtClean="0">
                <a:effectLst>
                  <a:outerShdw blurRad="38100" dist="38100" dir="2700000" algn="tl">
                    <a:srgbClr val="000000">
                      <a:alpha val="43137"/>
                    </a:srgbClr>
                  </a:outerShdw>
                </a:effectLst>
                <a:latin typeface="HelveticaNeue LT 45 Light"/>
              </a:rPr>
              <a:t>THREE</a:t>
            </a:r>
            <a:r>
              <a:rPr lang="en-US" b="1" dirty="0" smtClean="0">
                <a:latin typeface="HelveticaNeue LT 45 Light"/>
              </a:rPr>
              <a:t> Unique methodologies</a:t>
            </a:r>
          </a:p>
          <a:p>
            <a:pPr marL="285750" indent="-285750">
              <a:buFont typeface="Arial" panose="020B0604020202020204" pitchFamily="34" charset="0"/>
              <a:buChar char="•"/>
            </a:pPr>
            <a:r>
              <a:rPr lang="en-US" b="1" dirty="0" smtClean="0">
                <a:effectLst>
                  <a:outerShdw blurRad="38100" dist="38100" dir="2700000" algn="tl">
                    <a:srgbClr val="000000">
                      <a:alpha val="43137"/>
                    </a:srgbClr>
                  </a:outerShdw>
                </a:effectLst>
                <a:latin typeface="HelveticaNeue LT 45 Light"/>
              </a:rPr>
              <a:t>ALL</a:t>
            </a:r>
            <a:r>
              <a:rPr lang="en-US" b="1" dirty="0" smtClean="0">
                <a:latin typeface="HelveticaNeue LT 45 Light"/>
              </a:rPr>
              <a:t> Reconciled to within </a:t>
            </a:r>
            <a:r>
              <a:rPr lang="en-US" b="1" u="sng" dirty="0" smtClean="0">
                <a:latin typeface="HelveticaNeue LT 45 Light"/>
              </a:rPr>
              <a:t>0.8%</a:t>
            </a:r>
          </a:p>
          <a:p>
            <a:pPr marL="285750" indent="-285750">
              <a:buFont typeface="Arial" panose="020B0604020202020204" pitchFamily="34" charset="0"/>
              <a:buChar char="•"/>
            </a:pPr>
            <a:endParaRPr lang="en-US" b="1" dirty="0">
              <a:latin typeface="HelveticaNeue LT 45 Light"/>
            </a:endParaRPr>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95575">
            <a:off x="2184574" y="2867629"/>
            <a:ext cx="2178514" cy="3449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817506">
            <a:off x="694869" y="2765598"/>
            <a:ext cx="2155000" cy="277653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28917">
            <a:off x="1788358" y="3831428"/>
            <a:ext cx="2124141" cy="272889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446141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355499"/>
            <a:ext cx="10515600" cy="741781"/>
          </a:xfrm>
        </p:spPr>
        <p:txBody>
          <a:bodyPr/>
          <a:lstStyle/>
          <a:p>
            <a:r>
              <a:rPr lang="en-US" dirty="0" smtClean="0"/>
              <a:t>Phasing &amp; Early </a:t>
            </a:r>
            <a:r>
              <a:rPr lang="en-US" dirty="0" err="1" smtClean="0"/>
              <a:t>Cashflow</a:t>
            </a:r>
            <a:r>
              <a:rPr lang="en-US" dirty="0" smtClean="0"/>
              <a:t> Projections</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4802" y="900112"/>
            <a:ext cx="10333736" cy="5957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242596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0" y="0"/>
            <a:ext cx="12192000" cy="6858000"/>
          </a:xfrm>
          <a:prstGeom prst="rect">
            <a:avLst/>
          </a:prstGeom>
          <a:solidFill>
            <a:schemeClr val="accent1">
              <a:alpha val="5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26010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865"/>
          <a:stretch/>
        </p:blipFill>
        <p:spPr>
          <a:xfrm>
            <a:off x="0" y="1181100"/>
            <a:ext cx="12192000" cy="6732104"/>
          </a:xfrm>
          <a:prstGeom prst="rect">
            <a:avLst/>
          </a:prstGeom>
        </p:spPr>
      </p:pic>
      <p:sp>
        <p:nvSpPr>
          <p:cNvPr id="10" name="Rectangle 9"/>
          <p:cNvSpPr/>
          <p:nvPr/>
        </p:nvSpPr>
        <p:spPr>
          <a:xfrm>
            <a:off x="0" y="1181100"/>
            <a:ext cx="12192000" cy="6732104"/>
          </a:xfrm>
          <a:prstGeom prst="rect">
            <a:avLst/>
          </a:prstGeom>
          <a:solidFill>
            <a:schemeClr val="accent5">
              <a:lumMod val="50000"/>
            </a:schemeClr>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1362" t="1930" r="1247" b="2558"/>
          <a:stretch/>
        </p:blipFill>
        <p:spPr>
          <a:xfrm>
            <a:off x="7862558" y="4250411"/>
            <a:ext cx="3661133" cy="235358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6842" b="3730"/>
          <a:stretch/>
        </p:blipFill>
        <p:spPr>
          <a:xfrm>
            <a:off x="7997729" y="956490"/>
            <a:ext cx="3834035" cy="2218588"/>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t="5987" b="3974"/>
          <a:stretch/>
        </p:blipFill>
        <p:spPr>
          <a:xfrm>
            <a:off x="6728169" y="198601"/>
            <a:ext cx="4525798" cy="2636769"/>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961" t="1689" r="1016" b="2085"/>
          <a:stretch/>
        </p:blipFill>
        <p:spPr>
          <a:xfrm>
            <a:off x="6915909" y="3514785"/>
            <a:ext cx="4247723" cy="2733615"/>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Title 4"/>
          <p:cNvSpPr>
            <a:spLocks noGrp="1"/>
          </p:cNvSpPr>
          <p:nvPr>
            <p:ph type="title"/>
          </p:nvPr>
        </p:nvSpPr>
        <p:spPr/>
        <p:txBody>
          <a:bodyPr/>
          <a:lstStyle/>
          <a:p>
            <a:r>
              <a:rPr lang="en-US" dirty="0"/>
              <a:t>Wide Project Involvement:</a:t>
            </a:r>
            <a:br>
              <a:rPr lang="en-US" dirty="0"/>
            </a:br>
            <a:endParaRPr lang="en-US" dirty="0"/>
          </a:p>
        </p:txBody>
      </p:sp>
      <p:sp>
        <p:nvSpPr>
          <p:cNvPr id="6" name="Content Placeholder 5"/>
          <p:cNvSpPr>
            <a:spLocks noGrp="1"/>
          </p:cNvSpPr>
          <p:nvPr>
            <p:ph idx="1"/>
          </p:nvPr>
        </p:nvSpPr>
        <p:spPr>
          <a:xfrm>
            <a:off x="744330" y="1423988"/>
            <a:ext cx="6077709" cy="5946775"/>
          </a:xfrm>
        </p:spPr>
        <p:txBody>
          <a:bodyPr>
            <a:normAutofit/>
          </a:bodyPr>
          <a:lstStyle/>
          <a:p>
            <a:r>
              <a:rPr lang="en-US" sz="2700" dirty="0">
                <a:solidFill>
                  <a:schemeClr val="bg1"/>
                </a:solidFill>
              </a:rPr>
              <a:t>School Building Committee</a:t>
            </a:r>
            <a:br>
              <a:rPr lang="en-US" sz="2700" dirty="0">
                <a:solidFill>
                  <a:schemeClr val="bg1"/>
                </a:solidFill>
              </a:rPr>
            </a:br>
            <a:r>
              <a:rPr lang="en-US" sz="2700" dirty="0">
                <a:solidFill>
                  <a:schemeClr val="bg1"/>
                </a:solidFill>
              </a:rPr>
              <a:t>(City Appointed – MSBA Requirement)</a:t>
            </a:r>
          </a:p>
          <a:p>
            <a:r>
              <a:rPr lang="en-US" sz="2700" dirty="0">
                <a:solidFill>
                  <a:schemeClr val="bg1"/>
                </a:solidFill>
              </a:rPr>
              <a:t>City of Somerville &amp; Residents</a:t>
            </a:r>
          </a:p>
          <a:p>
            <a:r>
              <a:rPr lang="en-US" sz="2700" dirty="0">
                <a:solidFill>
                  <a:schemeClr val="bg1"/>
                </a:solidFill>
              </a:rPr>
              <a:t>Massachusetts School Building Authority (MSBA)</a:t>
            </a:r>
          </a:p>
          <a:p>
            <a:r>
              <a:rPr lang="en-US" sz="2700" dirty="0">
                <a:solidFill>
                  <a:schemeClr val="bg1"/>
                </a:solidFill>
              </a:rPr>
              <a:t>Department of Elementary &amp; Secondary Education (DESE) </a:t>
            </a:r>
          </a:p>
          <a:p>
            <a:r>
              <a:rPr lang="en-US" sz="2700" dirty="0">
                <a:solidFill>
                  <a:schemeClr val="bg1"/>
                </a:solidFill>
              </a:rPr>
              <a:t>Somerville Historic Preservation Commission</a:t>
            </a:r>
          </a:p>
          <a:p>
            <a:r>
              <a:rPr lang="en-US" sz="2700" dirty="0">
                <a:solidFill>
                  <a:schemeClr val="bg1"/>
                </a:solidFill>
              </a:rPr>
              <a:t>Educational Visioning &amp; Planning with Staff, Teachers, and Community</a:t>
            </a:r>
          </a:p>
          <a:p>
            <a:r>
              <a:rPr lang="en-US" sz="2700" dirty="0" smtClean="0">
                <a:solidFill>
                  <a:schemeClr val="bg1"/>
                </a:solidFill>
              </a:rPr>
              <a:t>Students</a:t>
            </a:r>
            <a:endParaRPr lang="en-US" sz="2700" dirty="0">
              <a:solidFill>
                <a:schemeClr val="bg1"/>
              </a:solidFill>
            </a:endParaRPr>
          </a:p>
        </p:txBody>
      </p:sp>
    </p:spTree>
    <p:extLst>
      <p:ext uri="{BB962C8B-B14F-4D97-AF65-F5344CB8AC3E}">
        <p14:creationId xmlns:p14="http://schemas.microsoft.com/office/powerpoint/2010/main" val="344063188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000" fill="hold"/>
                                        <p:tgtEl>
                                          <p:spTgt spid="11"/>
                                        </p:tgtEl>
                                        <p:attrNameLst>
                                          <p:attrName>ppt_x</p:attrName>
                                        </p:attrNameLst>
                                      </p:cBhvr>
                                      <p:tavLst>
                                        <p:tav tm="0">
                                          <p:val>
                                            <p:strVal val="#ppt_x"/>
                                          </p:val>
                                        </p:tav>
                                        <p:tav tm="100000">
                                          <p:val>
                                            <p:strVal val="#ppt_x"/>
                                          </p:val>
                                        </p:tav>
                                      </p:tavLst>
                                    </p:anim>
                                    <p:anim calcmode="lin" valueType="num">
                                      <p:cBhvr additive="base">
                                        <p:cTn id="8" dur="2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2000" fill="hold"/>
                                        <p:tgtEl>
                                          <p:spTgt spid="4"/>
                                        </p:tgtEl>
                                        <p:attrNameLst>
                                          <p:attrName>ppt_x</p:attrName>
                                        </p:attrNameLst>
                                      </p:cBhvr>
                                      <p:tavLst>
                                        <p:tav tm="0">
                                          <p:val>
                                            <p:strVal val="#ppt_x"/>
                                          </p:val>
                                        </p:tav>
                                        <p:tav tm="100000">
                                          <p:val>
                                            <p:strVal val="#ppt_x"/>
                                          </p:val>
                                        </p:tav>
                                      </p:tavLst>
                                    </p:anim>
                                    <p:anim calcmode="lin" valueType="num">
                                      <p:cBhvr additive="base">
                                        <p:cTn id="12" dur="20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2000" fill="hold"/>
                                        <p:tgtEl>
                                          <p:spTgt spid="3"/>
                                        </p:tgtEl>
                                        <p:attrNameLst>
                                          <p:attrName>ppt_x</p:attrName>
                                        </p:attrNameLst>
                                      </p:cBhvr>
                                      <p:tavLst>
                                        <p:tav tm="0">
                                          <p:val>
                                            <p:strVal val="#ppt_x"/>
                                          </p:val>
                                        </p:tav>
                                        <p:tav tm="100000">
                                          <p:val>
                                            <p:strVal val="#ppt_x"/>
                                          </p:val>
                                        </p:tav>
                                      </p:tavLst>
                                    </p:anim>
                                    <p:anim calcmode="lin" valueType="num">
                                      <p:cBhvr additive="base">
                                        <p:cTn id="16" dur="20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2000" fill="hold"/>
                                        <p:tgtEl>
                                          <p:spTgt spid="8"/>
                                        </p:tgtEl>
                                        <p:attrNameLst>
                                          <p:attrName>ppt_x</p:attrName>
                                        </p:attrNameLst>
                                      </p:cBhvr>
                                      <p:tavLst>
                                        <p:tav tm="0">
                                          <p:val>
                                            <p:strVal val="#ppt_x"/>
                                          </p:val>
                                        </p:tav>
                                        <p:tav tm="100000">
                                          <p:val>
                                            <p:strVal val="#ppt_x"/>
                                          </p:val>
                                        </p:tav>
                                      </p:tavLst>
                                    </p:anim>
                                    <p:anim calcmode="lin" valueType="num">
                                      <p:cBhvr additive="base">
                                        <p:cTn id="20" dur="2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3000"/>
                                        <p:tgtEl>
                                          <p:spTgt spid="10"/>
                                        </p:tgtEl>
                                      </p:cBhvr>
                                    </p:animEffect>
                                    <p:set>
                                      <p:cBhvr>
                                        <p:cTn id="25" dur="1" fill="hold">
                                          <p:stCondLst>
                                            <p:cond delay="2999"/>
                                          </p:stCondLst>
                                        </p:cTn>
                                        <p:tgtEl>
                                          <p:spTgt spid="10"/>
                                        </p:tgtEl>
                                        <p:attrNameLst>
                                          <p:attrName>style.visibility</p:attrName>
                                        </p:attrNameLst>
                                      </p:cBhvr>
                                      <p:to>
                                        <p:strVal val="hidden"/>
                                      </p:to>
                                    </p:set>
                                  </p:childTnLst>
                                </p:cTn>
                              </p:par>
                              <p:par>
                                <p:cTn id="26" presetID="42" presetClass="path" presetSubtype="0" accel="50000" decel="50000" fill="hold" nodeType="withEffect">
                                  <p:stCondLst>
                                    <p:cond delay="0"/>
                                  </p:stCondLst>
                                  <p:childTnLst>
                                    <p:animMotion origin="layout" path="M 0 -2.96296E-6 L -0.17396 -0.00185 " pathEditMode="relative" rAng="0" ptsTypes="AA">
                                      <p:cBhvr>
                                        <p:cTn id="27" dur="5000" fill="hold"/>
                                        <p:tgtEl>
                                          <p:spTgt spid="2"/>
                                        </p:tgtEl>
                                        <p:attrNameLst>
                                          <p:attrName>ppt_x</p:attrName>
                                          <p:attrName>ppt_y</p:attrName>
                                        </p:attrNameLst>
                                      </p:cBhvr>
                                      <p:rCtr x="-8698" y="-93"/>
                                    </p:animMotion>
                                  </p:childTnLst>
                                </p:cTn>
                              </p:par>
                              <p:par>
                                <p:cTn id="28" presetID="10" presetClass="exit" presetSubtype="0" fill="hold" nodeType="withEffect">
                                  <p:stCondLst>
                                    <p:cond delay="0"/>
                                  </p:stCondLst>
                                  <p:childTnLst>
                                    <p:animEffect transition="out" filter="fade">
                                      <p:cBhvr>
                                        <p:cTn id="29" dur="500"/>
                                        <p:tgtEl>
                                          <p:spTgt spid="6">
                                            <p:txEl>
                                              <p:pRg st="0" end="0"/>
                                            </p:txEl>
                                          </p:spTgt>
                                        </p:tgtEl>
                                      </p:cBhvr>
                                    </p:animEffect>
                                    <p:set>
                                      <p:cBhvr>
                                        <p:cTn id="30" dur="1" fill="hold">
                                          <p:stCondLst>
                                            <p:cond delay="499"/>
                                          </p:stCondLst>
                                        </p:cTn>
                                        <p:tgtEl>
                                          <p:spTgt spid="6">
                                            <p:txEl>
                                              <p:pRg st="0" end="0"/>
                                            </p:txEl>
                                          </p:spTgt>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6">
                                            <p:txEl>
                                              <p:pRg st="1" end="1"/>
                                            </p:txEl>
                                          </p:spTgt>
                                        </p:tgtEl>
                                      </p:cBhvr>
                                    </p:animEffect>
                                    <p:set>
                                      <p:cBhvr>
                                        <p:cTn id="33" dur="1" fill="hold">
                                          <p:stCondLst>
                                            <p:cond delay="499"/>
                                          </p:stCondLst>
                                        </p:cTn>
                                        <p:tgtEl>
                                          <p:spTgt spid="6">
                                            <p:txEl>
                                              <p:pRg st="1" end="1"/>
                                            </p:txEl>
                                          </p:spTgt>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6">
                                            <p:txEl>
                                              <p:pRg st="2" end="2"/>
                                            </p:txEl>
                                          </p:spTgt>
                                        </p:tgtEl>
                                      </p:cBhvr>
                                    </p:animEffect>
                                    <p:set>
                                      <p:cBhvr>
                                        <p:cTn id="36" dur="1" fill="hold">
                                          <p:stCondLst>
                                            <p:cond delay="499"/>
                                          </p:stCondLst>
                                        </p:cTn>
                                        <p:tgtEl>
                                          <p:spTgt spid="6">
                                            <p:txEl>
                                              <p:pRg st="2" end="2"/>
                                            </p:txEl>
                                          </p:spTgt>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6">
                                            <p:txEl>
                                              <p:pRg st="3" end="3"/>
                                            </p:txEl>
                                          </p:spTgt>
                                        </p:tgtEl>
                                      </p:cBhvr>
                                    </p:animEffect>
                                    <p:set>
                                      <p:cBhvr>
                                        <p:cTn id="39" dur="1" fill="hold">
                                          <p:stCondLst>
                                            <p:cond delay="499"/>
                                          </p:stCondLst>
                                        </p:cTn>
                                        <p:tgtEl>
                                          <p:spTgt spid="6">
                                            <p:txEl>
                                              <p:pRg st="3" end="3"/>
                                            </p:txEl>
                                          </p:spTgt>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6">
                                            <p:txEl>
                                              <p:pRg st="4" end="4"/>
                                            </p:txEl>
                                          </p:spTgt>
                                        </p:tgtEl>
                                      </p:cBhvr>
                                    </p:animEffect>
                                    <p:set>
                                      <p:cBhvr>
                                        <p:cTn id="42" dur="1" fill="hold">
                                          <p:stCondLst>
                                            <p:cond delay="499"/>
                                          </p:stCondLst>
                                        </p:cTn>
                                        <p:tgtEl>
                                          <p:spTgt spid="6">
                                            <p:txEl>
                                              <p:pRg st="4" end="4"/>
                                            </p:txEl>
                                          </p:spTgt>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6">
                                            <p:txEl>
                                              <p:pRg st="5" end="5"/>
                                            </p:txEl>
                                          </p:spTgt>
                                        </p:tgtEl>
                                      </p:cBhvr>
                                    </p:animEffect>
                                    <p:set>
                                      <p:cBhvr>
                                        <p:cTn id="45" dur="1" fill="hold">
                                          <p:stCondLst>
                                            <p:cond delay="499"/>
                                          </p:stCondLst>
                                        </p:cTn>
                                        <p:tgtEl>
                                          <p:spTgt spid="6">
                                            <p:txEl>
                                              <p:pRg st="5" end="5"/>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12269" b="29305"/>
          <a:stretch/>
        </p:blipFill>
        <p:spPr>
          <a:xfrm>
            <a:off x="-142876" y="1132053"/>
            <a:ext cx="12468415" cy="5629275"/>
          </a:xfrm>
          <a:prstGeom prst="rect">
            <a:avLst/>
          </a:prstGeom>
        </p:spPr>
      </p:pic>
      <p:sp>
        <p:nvSpPr>
          <p:cNvPr id="7" name="Title 6"/>
          <p:cNvSpPr>
            <a:spLocks noGrp="1"/>
          </p:cNvSpPr>
          <p:nvPr>
            <p:ph type="title"/>
          </p:nvPr>
        </p:nvSpPr>
        <p:spPr>
          <a:xfrm>
            <a:off x="804348" y="238663"/>
            <a:ext cx="10392188" cy="714648"/>
          </a:xfrm>
        </p:spPr>
        <p:txBody>
          <a:bodyPr/>
          <a:lstStyle/>
          <a:p>
            <a:r>
              <a:rPr lang="en-US" dirty="0"/>
              <a:t>Projected 30-Year Debt Service</a:t>
            </a:r>
          </a:p>
        </p:txBody>
      </p:sp>
    </p:spTree>
    <p:extLst>
      <p:ext uri="{BB962C8B-B14F-4D97-AF65-F5344CB8AC3E}">
        <p14:creationId xmlns:p14="http://schemas.microsoft.com/office/powerpoint/2010/main" val="290106348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9562" y="190028"/>
            <a:ext cx="10515600" cy="802194"/>
          </a:xfrm>
        </p:spPr>
        <p:txBody>
          <a:bodyPr/>
          <a:lstStyle/>
          <a:p>
            <a:r>
              <a:rPr lang="en-US" dirty="0"/>
              <a:t>Full Debt Service Payments Start in 2026</a:t>
            </a:r>
          </a:p>
        </p:txBody>
      </p:sp>
      <p:graphicFrame>
        <p:nvGraphicFramePr>
          <p:cNvPr id="5" name="Chart 4">
            <a:extLst>
              <a:ext uri="{FF2B5EF4-FFF2-40B4-BE49-F238E27FC236}">
                <a16:creationId xmlns:lc="http://schemas.openxmlformats.org/drawingml/2006/lockedCanvas" xmlns:a16="http://schemas.microsoft.com/office/drawing/2014/main" xmlns:xdr="http://schemas.openxmlformats.org/drawingml/2006/spreadsheetDrawing" xmlns="" id="{00000000-0008-0000-0000-000009000000}"/>
              </a:ext>
            </a:extLst>
          </p:cNvPr>
          <p:cNvGraphicFramePr>
            <a:graphicFrameLocks/>
          </p:cNvGraphicFramePr>
          <p:nvPr>
            <p:extLst/>
          </p:nvPr>
        </p:nvGraphicFramePr>
        <p:xfrm>
          <a:off x="214009" y="1050587"/>
          <a:ext cx="11663463" cy="552531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528721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7927" y="180300"/>
            <a:ext cx="10515600" cy="782739"/>
          </a:xfrm>
        </p:spPr>
        <p:txBody>
          <a:bodyPr/>
          <a:lstStyle/>
          <a:p>
            <a:r>
              <a:rPr lang="en-US" dirty="0"/>
              <a:t>Projected Impact of Debt Exclusion</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130" t="6453" r="19091" b="24500"/>
          <a:stretch/>
        </p:blipFill>
        <p:spPr>
          <a:xfrm>
            <a:off x="612843" y="945736"/>
            <a:ext cx="10729607" cy="5738227"/>
          </a:xfrm>
        </p:spPr>
      </p:pic>
    </p:spTree>
    <p:extLst>
      <p:ext uri="{BB962C8B-B14F-4D97-AF65-F5344CB8AC3E}">
        <p14:creationId xmlns:p14="http://schemas.microsoft.com/office/powerpoint/2010/main" val="313420000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3465"/>
            <a:ext cx="10515600" cy="749029"/>
          </a:xfrm>
        </p:spPr>
        <p:txBody>
          <a:bodyPr/>
          <a:lstStyle/>
          <a:p>
            <a:r>
              <a:rPr lang="en-US" dirty="0"/>
              <a:t>Projected </a:t>
            </a:r>
            <a:r>
              <a:rPr lang="en-US" dirty="0" smtClean="0"/>
              <a:t>Impact of SHS on Property Tax </a:t>
            </a:r>
            <a:endParaRPr lang="en-US" dirty="0"/>
          </a:p>
        </p:txBody>
      </p:sp>
      <p:sp>
        <p:nvSpPr>
          <p:cNvPr id="4" name="TextBox 3"/>
          <p:cNvSpPr txBox="1"/>
          <p:nvPr/>
        </p:nvSpPr>
        <p:spPr>
          <a:xfrm>
            <a:off x="7221398" y="6360875"/>
            <a:ext cx="4833257" cy="369332"/>
          </a:xfrm>
          <a:prstGeom prst="rect">
            <a:avLst/>
          </a:prstGeom>
          <a:noFill/>
        </p:spPr>
        <p:txBody>
          <a:bodyPr wrap="square" rtlCol="0">
            <a:spAutoFit/>
          </a:bodyPr>
          <a:lstStyle/>
          <a:p>
            <a:pPr algn="r"/>
            <a:r>
              <a:rPr lang="en-US" dirty="0"/>
              <a:t>Based on FY2016 Average Values</a:t>
            </a:r>
          </a:p>
        </p:txBody>
      </p:sp>
      <p:graphicFrame>
        <p:nvGraphicFramePr>
          <p:cNvPr id="7" name="Chart 6">
            <a:extLst>
              <a:ext uri="{FF2B5EF4-FFF2-40B4-BE49-F238E27FC236}">
                <a16:creationId xmlns:lc="http://schemas.openxmlformats.org/drawingml/2006/lockedCanvas" xmlns:a16="http://schemas.microsoft.com/office/drawing/2014/main" xmlns:xdr="http://schemas.openxmlformats.org/drawingml/2006/spreadsheetDrawing" xmlns="" id="{00000000-0008-0000-0000-000004000000}"/>
              </a:ext>
            </a:extLst>
          </p:cNvPr>
          <p:cNvGraphicFramePr>
            <a:graphicFrameLocks/>
          </p:cNvGraphicFramePr>
          <p:nvPr>
            <p:extLst/>
          </p:nvPr>
        </p:nvGraphicFramePr>
        <p:xfrm>
          <a:off x="284185" y="1079770"/>
          <a:ext cx="11641925" cy="527204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5910497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0"/>
            <a:ext cx="10515600" cy="1325563"/>
          </a:xfrm>
        </p:spPr>
        <p:txBody>
          <a:bodyPr/>
          <a:lstStyle/>
          <a:p>
            <a:r>
              <a:rPr lang="en-US" dirty="0" smtClean="0"/>
              <a:t>Mitigation Options Under Review</a:t>
            </a:r>
            <a:endParaRPr lang="en-US" dirty="0"/>
          </a:p>
        </p:txBody>
      </p:sp>
      <p:sp>
        <p:nvSpPr>
          <p:cNvPr id="2" name="Content Placeholder 1"/>
          <p:cNvSpPr>
            <a:spLocks noGrp="1"/>
          </p:cNvSpPr>
          <p:nvPr>
            <p:ph idx="1"/>
          </p:nvPr>
        </p:nvSpPr>
        <p:spPr/>
        <p:txBody>
          <a:bodyPr>
            <a:normAutofit/>
          </a:bodyPr>
          <a:lstStyle/>
          <a:p>
            <a:pPr>
              <a:lnSpc>
                <a:spcPct val="200000"/>
              </a:lnSpc>
            </a:pPr>
            <a:r>
              <a:rPr lang="en-US" sz="3200" b="1" dirty="0" smtClean="0">
                <a:solidFill>
                  <a:schemeClr val="accent5">
                    <a:lumMod val="50000"/>
                  </a:schemeClr>
                </a:solidFill>
              </a:rPr>
              <a:t>Building Permit Revenue</a:t>
            </a:r>
          </a:p>
          <a:p>
            <a:pPr>
              <a:lnSpc>
                <a:spcPct val="200000"/>
              </a:lnSpc>
            </a:pPr>
            <a:r>
              <a:rPr lang="en-US" sz="3200" b="1" dirty="0" smtClean="0">
                <a:solidFill>
                  <a:schemeClr val="accent5">
                    <a:lumMod val="50000"/>
                  </a:schemeClr>
                </a:solidFill>
              </a:rPr>
              <a:t>Sale of Assets </a:t>
            </a:r>
          </a:p>
          <a:p>
            <a:pPr>
              <a:lnSpc>
                <a:spcPct val="200000"/>
              </a:lnSpc>
            </a:pPr>
            <a:r>
              <a:rPr lang="en-US" sz="3200" b="1" dirty="0" smtClean="0">
                <a:solidFill>
                  <a:schemeClr val="accent5">
                    <a:lumMod val="50000"/>
                  </a:schemeClr>
                </a:solidFill>
              </a:rPr>
              <a:t>Reserves  </a:t>
            </a:r>
            <a:endParaRPr lang="en-US" sz="3200" b="1" dirty="0">
              <a:solidFill>
                <a:schemeClr val="accent5">
                  <a:lumMod val="50000"/>
                </a:schemeClr>
              </a:solidFill>
            </a:endParaRPr>
          </a:p>
        </p:txBody>
      </p:sp>
    </p:spTree>
    <p:extLst>
      <p:ext uri="{BB962C8B-B14F-4D97-AF65-F5344CB8AC3E}">
        <p14:creationId xmlns:p14="http://schemas.microsoft.com/office/powerpoint/2010/main" val="312582537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937" y="352425"/>
            <a:ext cx="8466137" cy="781050"/>
          </a:xfrm>
        </p:spPr>
        <p:txBody>
          <a:bodyPr/>
          <a:lstStyle/>
          <a:p>
            <a:r>
              <a:rPr lang="en-US" dirty="0" smtClean="0"/>
              <a:t>Building Permit Revenue Projections</a:t>
            </a:r>
            <a:endParaRPr lang="en-US" dirty="0"/>
          </a:p>
        </p:txBody>
      </p:sp>
      <p:sp>
        <p:nvSpPr>
          <p:cNvPr id="4" name="Text Placeholder 3"/>
          <p:cNvSpPr>
            <a:spLocks noGrp="1"/>
          </p:cNvSpPr>
          <p:nvPr>
            <p:ph type="body" sz="half" idx="2"/>
          </p:nvPr>
        </p:nvSpPr>
        <p:spPr>
          <a:xfrm>
            <a:off x="285750" y="1771651"/>
            <a:ext cx="3326931" cy="4686300"/>
          </a:xfrm>
        </p:spPr>
        <p:txBody>
          <a:bodyPr>
            <a:noAutofit/>
          </a:bodyPr>
          <a:lstStyle/>
          <a:p>
            <a:r>
              <a:rPr lang="en-US" sz="2400" dirty="0" smtClean="0"/>
              <a:t>The Long-Range Forecast assumes $3.5M in annual building </a:t>
            </a:r>
            <a:r>
              <a:rPr lang="en-US" sz="2400" dirty="0" smtClean="0">
                <a:latin typeface="Calibri" panose="020F0502020204030204" pitchFamily="34" charset="0"/>
              </a:rPr>
              <a:t>permit</a:t>
            </a:r>
            <a:r>
              <a:rPr lang="en-US" sz="2400" dirty="0" smtClean="0"/>
              <a:t> revenue ($35M over 10 years). </a:t>
            </a:r>
          </a:p>
          <a:p>
            <a:r>
              <a:rPr lang="en-US" sz="2400" dirty="0" smtClean="0"/>
              <a:t>However, if development timelines are realized as currently anticipated, the actual value of building permit revenue would exceed this by $30M+.</a:t>
            </a:r>
            <a:endParaRPr lang="en-US" sz="2400" dirty="0"/>
          </a:p>
        </p:txBody>
      </p:sp>
      <p:pic>
        <p:nvPicPr>
          <p:cNvPr id="1026" name="Picture 2" descr="image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2681" y="1790699"/>
            <a:ext cx="8236419" cy="42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4829175" y="4838700"/>
            <a:ext cx="6915150" cy="1905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Left Arrow 4"/>
          <p:cNvSpPr/>
          <p:nvPr/>
        </p:nvSpPr>
        <p:spPr>
          <a:xfrm>
            <a:off x="4829174" y="6138862"/>
            <a:ext cx="2562225" cy="2762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eft Arrow 8"/>
          <p:cNvSpPr/>
          <p:nvPr/>
        </p:nvSpPr>
        <p:spPr>
          <a:xfrm rot="10800000">
            <a:off x="7515224" y="6129334"/>
            <a:ext cx="4038599" cy="2762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686425" y="6405560"/>
            <a:ext cx="981075" cy="369332"/>
          </a:xfrm>
          <a:prstGeom prst="rect">
            <a:avLst/>
          </a:prstGeom>
          <a:noFill/>
        </p:spPr>
        <p:txBody>
          <a:bodyPr wrap="square" rtlCol="0">
            <a:spAutoFit/>
          </a:bodyPr>
          <a:lstStyle/>
          <a:p>
            <a:r>
              <a:rPr lang="en-US" dirty="0" smtClean="0"/>
              <a:t>Actuals</a:t>
            </a:r>
            <a:endParaRPr lang="en-US" dirty="0"/>
          </a:p>
        </p:txBody>
      </p:sp>
      <p:sp>
        <p:nvSpPr>
          <p:cNvPr id="11" name="TextBox 10"/>
          <p:cNvSpPr txBox="1"/>
          <p:nvPr/>
        </p:nvSpPr>
        <p:spPr>
          <a:xfrm>
            <a:off x="8782047" y="6415087"/>
            <a:ext cx="1504952" cy="369332"/>
          </a:xfrm>
          <a:prstGeom prst="rect">
            <a:avLst/>
          </a:prstGeom>
          <a:noFill/>
        </p:spPr>
        <p:txBody>
          <a:bodyPr wrap="square" rtlCol="0">
            <a:spAutoFit/>
          </a:bodyPr>
          <a:lstStyle/>
          <a:p>
            <a:r>
              <a:rPr lang="en-US" dirty="0" smtClean="0"/>
              <a:t>Projections</a:t>
            </a:r>
            <a:endParaRPr lang="en-US" dirty="0"/>
          </a:p>
        </p:txBody>
      </p:sp>
    </p:spTree>
    <p:extLst>
      <p:ext uri="{BB962C8B-B14F-4D97-AF65-F5344CB8AC3E}">
        <p14:creationId xmlns:p14="http://schemas.microsoft.com/office/powerpoint/2010/main" val="122837362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7383" y="219210"/>
            <a:ext cx="10515600" cy="889743"/>
          </a:xfrm>
        </p:spPr>
        <p:txBody>
          <a:bodyPr/>
          <a:lstStyle/>
          <a:p>
            <a:r>
              <a:rPr lang="en-US" dirty="0"/>
              <a:t>Framework for Sale of Assets</a:t>
            </a:r>
          </a:p>
        </p:txBody>
      </p:sp>
      <p:sp>
        <p:nvSpPr>
          <p:cNvPr id="3" name="Content Placeholder 2"/>
          <p:cNvSpPr>
            <a:spLocks noGrp="1"/>
          </p:cNvSpPr>
          <p:nvPr>
            <p:ph idx="1"/>
          </p:nvPr>
        </p:nvSpPr>
        <p:spPr>
          <a:xfrm>
            <a:off x="838200" y="1342417"/>
            <a:ext cx="3929743" cy="4834546"/>
          </a:xfrm>
        </p:spPr>
        <p:txBody>
          <a:bodyPr vert="horz" lIns="91440" tIns="45720" rIns="91440" bIns="45720" rtlCol="0" anchor="t">
            <a:normAutofit lnSpcReduction="10000"/>
          </a:bodyPr>
          <a:lstStyle/>
          <a:p>
            <a:r>
              <a:rPr lang="en-US" dirty="0">
                <a:latin typeface="+mn-lt"/>
              </a:rPr>
              <a:t>Assess programmatic space needs</a:t>
            </a:r>
          </a:p>
          <a:p>
            <a:r>
              <a:rPr lang="en-US" dirty="0" smtClean="0">
                <a:latin typeface="+mn-lt"/>
              </a:rPr>
              <a:t>Assess ongoing energy, maintenance, and repair costs</a:t>
            </a:r>
            <a:endParaRPr lang="en-US" dirty="0">
              <a:latin typeface="+mn-lt"/>
            </a:endParaRPr>
          </a:p>
          <a:p>
            <a:r>
              <a:rPr lang="en-US" dirty="0">
                <a:latin typeface="+mn-lt"/>
              </a:rPr>
              <a:t>Determine highest and best use options under current and proposed zoning</a:t>
            </a:r>
          </a:p>
          <a:p>
            <a:r>
              <a:rPr lang="en-US" dirty="0">
                <a:latin typeface="+mn-lt"/>
              </a:rPr>
              <a:t>Conduct cost-benefit analysis of continued use vs. sale</a:t>
            </a:r>
          </a:p>
          <a:p>
            <a:endParaRPr lang="en-US" dirty="0"/>
          </a:p>
          <a:p>
            <a:endParaRPr lang="en-US" dirty="0"/>
          </a:p>
          <a:p>
            <a:endParaRPr lang="en-US" dirty="0"/>
          </a:p>
          <a:p>
            <a:endParaRPr lang="en-US" dirty="0"/>
          </a:p>
          <a:p>
            <a:endParaRPr lang="en-US" dirty="0"/>
          </a:p>
          <a:p>
            <a:endParaRPr lang="en-US" dirty="0"/>
          </a:p>
        </p:txBody>
      </p:sp>
      <p:graphicFrame>
        <p:nvGraphicFramePr>
          <p:cNvPr id="4" name="Diagram 3"/>
          <p:cNvGraphicFramePr/>
          <p:nvPr>
            <p:extLst/>
          </p:nvPr>
        </p:nvGraphicFramePr>
        <p:xfrm>
          <a:off x="4981606" y="1535572"/>
          <a:ext cx="6760026" cy="45066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2060787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a:spLocks noGrp="1"/>
          </p:cNvSpPr>
          <p:nvPr>
            <p:ph type="title"/>
          </p:nvPr>
        </p:nvSpPr>
        <p:spPr>
          <a:xfrm>
            <a:off x="428626" y="365125"/>
            <a:ext cx="4324896" cy="1425575"/>
          </a:xfrm>
        </p:spPr>
        <p:txBody>
          <a:bodyPr>
            <a:normAutofit fontScale="90000"/>
          </a:bodyPr>
          <a:lstStyle/>
          <a:p>
            <a:r>
              <a:rPr lang="en-US" dirty="0" smtClean="0"/>
              <a:t>City Building Assets </a:t>
            </a:r>
            <a:br>
              <a:rPr lang="en-US" dirty="0" smtClean="0"/>
            </a:br>
            <a:r>
              <a:rPr lang="en-US" dirty="0" smtClean="0"/>
              <a:t>and Consolidation Planning</a:t>
            </a:r>
            <a:endParaRPr lang="en-US" dirty="0"/>
          </a:p>
        </p:txBody>
      </p:sp>
      <p:pic>
        <p:nvPicPr>
          <p:cNvPr id="2053" name="Picture 5" descr="C:\Users\sstewart\AppData\Local\Microsoft\Windows\Temporary Internet Files\Content.Outlook\84L8NK8X\Somerville Field Inventory small file.jpg"/>
          <p:cNvPicPr>
            <a:picLocks noChangeAspect="1" noChangeArrowheads="1"/>
          </p:cNvPicPr>
          <p:nvPr/>
        </p:nvPicPr>
        <p:blipFill rotWithShape="1">
          <a:blip r:embed="rId2">
            <a:extLst>
              <a:ext uri="{28A0092B-C50C-407E-A947-70E740481C1C}">
                <a14:useLocalDpi xmlns:a14="http://schemas.microsoft.com/office/drawing/2010/main" val="0"/>
              </a:ext>
            </a:extLst>
          </a:blip>
          <a:srcRect l="19306" t="18472" r="27462" b="22083"/>
          <a:stretch/>
        </p:blipFill>
        <p:spPr bwMode="auto">
          <a:xfrm>
            <a:off x="5059379" y="514350"/>
            <a:ext cx="6887912" cy="5943599"/>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123825" y="1988837"/>
            <a:ext cx="5181600" cy="2492990"/>
          </a:xfrm>
          <a:prstGeom prst="rect">
            <a:avLst/>
          </a:prstGeom>
          <a:noFill/>
        </p:spPr>
        <p:txBody>
          <a:bodyPr wrap="square" rtlCol="0">
            <a:spAutoFit/>
          </a:bodyPr>
          <a:lstStyle/>
          <a:p>
            <a:pPr lvl="0" fontAlgn="base"/>
            <a:r>
              <a:rPr lang="en-US" sz="2400" dirty="0"/>
              <a:t>Six </a:t>
            </a:r>
            <a:r>
              <a:rPr lang="en-US" sz="2400" dirty="0" smtClean="0"/>
              <a:t>buildings </a:t>
            </a:r>
            <a:r>
              <a:rPr lang="en-US" sz="2400" dirty="0"/>
              <a:t>currently under </a:t>
            </a:r>
            <a:r>
              <a:rPr lang="en-US" sz="2400" dirty="0" smtClean="0"/>
              <a:t>review: </a:t>
            </a:r>
            <a:endParaRPr lang="en-US" sz="2400" dirty="0"/>
          </a:p>
          <a:p>
            <a:pPr marL="742950" lvl="1" indent="-285750" fontAlgn="base">
              <a:buSzPct val="93000"/>
              <a:buFont typeface="Courier New" panose="02070309020205020404" pitchFamily="49" charset="0"/>
              <a:buChar char="o"/>
            </a:pPr>
            <a:r>
              <a:rPr lang="en-US" sz="2200" dirty="0" smtClean="0"/>
              <a:t>Edgerly School - 8 </a:t>
            </a:r>
            <a:r>
              <a:rPr lang="en-US" sz="2200" dirty="0" err="1" smtClean="0"/>
              <a:t>Bonair</a:t>
            </a:r>
            <a:r>
              <a:rPr lang="en-US" sz="2200" dirty="0" smtClean="0"/>
              <a:t> St.</a:t>
            </a:r>
            <a:endParaRPr lang="en-US" sz="2200" dirty="0"/>
          </a:p>
          <a:p>
            <a:pPr marL="742950" lvl="1" indent="-285750" fontAlgn="base">
              <a:buSzPct val="93000"/>
              <a:buFont typeface="Courier New" panose="02070309020205020404" pitchFamily="49" charset="0"/>
              <a:buChar char="o"/>
            </a:pPr>
            <a:r>
              <a:rPr lang="en-US" sz="2200" dirty="0" smtClean="0"/>
              <a:t>Cummings School - 42 Prescott St.</a:t>
            </a:r>
            <a:endParaRPr lang="en-US" sz="2200" dirty="0"/>
          </a:p>
          <a:p>
            <a:pPr marL="742950" lvl="1" indent="-285750" fontAlgn="base">
              <a:buSzPct val="93000"/>
              <a:buFont typeface="Courier New" panose="02070309020205020404" pitchFamily="49" charset="0"/>
              <a:buChar char="o"/>
            </a:pPr>
            <a:r>
              <a:rPr lang="en-US" sz="2200" dirty="0"/>
              <a:t>School Admin </a:t>
            </a:r>
            <a:r>
              <a:rPr lang="en-US" sz="2200" dirty="0" smtClean="0"/>
              <a:t>Building - 42 </a:t>
            </a:r>
            <a:r>
              <a:rPr lang="en-US" sz="2200" dirty="0"/>
              <a:t>Cross </a:t>
            </a:r>
            <a:r>
              <a:rPr lang="en-US" sz="2200" dirty="0" smtClean="0"/>
              <a:t>St. </a:t>
            </a:r>
            <a:endParaRPr lang="en-US" sz="2200" dirty="0"/>
          </a:p>
          <a:p>
            <a:pPr marL="742950" lvl="1" indent="-285750" fontAlgn="base">
              <a:buSzPct val="93000"/>
              <a:buFont typeface="Courier New" panose="02070309020205020404" pitchFamily="49" charset="0"/>
              <a:buChar char="o"/>
            </a:pPr>
            <a:r>
              <a:rPr lang="en-US" sz="2200" dirty="0" smtClean="0"/>
              <a:t>Recreation Building - 19 Walnut St.</a:t>
            </a:r>
            <a:endParaRPr lang="en-US" sz="2200" dirty="0"/>
          </a:p>
          <a:p>
            <a:pPr marL="742950" lvl="1" indent="-285750" fontAlgn="base">
              <a:buSzPct val="93000"/>
              <a:buFont typeface="Courier New" panose="02070309020205020404" pitchFamily="49" charset="0"/>
              <a:buChar char="o"/>
            </a:pPr>
            <a:r>
              <a:rPr lang="en-US" sz="2200" dirty="0" smtClean="0"/>
              <a:t>City Hall Annex - 50 Evergreen Ave.</a:t>
            </a:r>
            <a:endParaRPr lang="en-US" sz="2200" dirty="0"/>
          </a:p>
          <a:p>
            <a:pPr marL="742950" lvl="1" indent="-285750" fontAlgn="base">
              <a:buSzPct val="93000"/>
              <a:buFont typeface="Courier New" panose="02070309020205020404" pitchFamily="49" charset="0"/>
              <a:buChar char="o"/>
            </a:pPr>
            <a:r>
              <a:rPr lang="en-US" sz="2200" dirty="0" smtClean="0"/>
              <a:t>Traffic &amp; Parking, 133 Holland St.</a:t>
            </a:r>
            <a:endParaRPr lang="en-US" sz="2200" dirty="0"/>
          </a:p>
        </p:txBody>
      </p:sp>
      <p:sp>
        <p:nvSpPr>
          <p:cNvPr id="39" name="Oval 38"/>
          <p:cNvSpPr/>
          <p:nvPr/>
        </p:nvSpPr>
        <p:spPr>
          <a:xfrm>
            <a:off x="9849396" y="4334732"/>
            <a:ext cx="224624" cy="224624"/>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Neue LT 57 Cn" panose="020B0506030502030204" pitchFamily="34" charset="0"/>
            </a:endParaRPr>
          </a:p>
        </p:txBody>
      </p:sp>
      <p:sp>
        <p:nvSpPr>
          <p:cNvPr id="40" name="Oval 39"/>
          <p:cNvSpPr/>
          <p:nvPr/>
        </p:nvSpPr>
        <p:spPr>
          <a:xfrm>
            <a:off x="9727559" y="4394189"/>
            <a:ext cx="224624" cy="224624"/>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Neue LT 57 Cn" panose="020B0506030502030204" pitchFamily="34" charset="0"/>
            </a:endParaRPr>
          </a:p>
        </p:txBody>
      </p:sp>
      <p:sp>
        <p:nvSpPr>
          <p:cNvPr id="41" name="Oval 40"/>
          <p:cNvSpPr/>
          <p:nvPr/>
        </p:nvSpPr>
        <p:spPr>
          <a:xfrm>
            <a:off x="6210846" y="2929892"/>
            <a:ext cx="224624" cy="224624"/>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Neue LT 57 Cn" panose="020B0506030502030204" pitchFamily="34" charset="0"/>
            </a:endParaRPr>
          </a:p>
        </p:txBody>
      </p:sp>
      <p:sp>
        <p:nvSpPr>
          <p:cNvPr id="42" name="Oval 41"/>
          <p:cNvSpPr/>
          <p:nvPr/>
        </p:nvSpPr>
        <p:spPr>
          <a:xfrm>
            <a:off x="8773071" y="5073583"/>
            <a:ext cx="224624" cy="224624"/>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Neue LT 57 Cn" panose="020B0506030502030204" pitchFamily="34" charset="0"/>
            </a:endParaRPr>
          </a:p>
        </p:txBody>
      </p:sp>
      <p:sp>
        <p:nvSpPr>
          <p:cNvPr id="43" name="Oval 42"/>
          <p:cNvSpPr/>
          <p:nvPr/>
        </p:nvSpPr>
        <p:spPr>
          <a:xfrm>
            <a:off x="8613680" y="4761565"/>
            <a:ext cx="224624" cy="224624"/>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Neue LT 57 Cn" panose="020B0506030502030204" pitchFamily="34" charset="0"/>
            </a:endParaRPr>
          </a:p>
        </p:txBody>
      </p:sp>
      <p:sp>
        <p:nvSpPr>
          <p:cNvPr id="44" name="Oval 43"/>
          <p:cNvSpPr/>
          <p:nvPr/>
        </p:nvSpPr>
        <p:spPr>
          <a:xfrm>
            <a:off x="8883941" y="4138683"/>
            <a:ext cx="224624" cy="224624"/>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Neue LT 57 Cn" panose="020B0506030502030204" pitchFamily="34" charset="0"/>
            </a:endParaRPr>
          </a:p>
        </p:txBody>
      </p:sp>
    </p:spTree>
    <p:extLst>
      <p:ext uri="{BB962C8B-B14F-4D97-AF65-F5344CB8AC3E}">
        <p14:creationId xmlns:p14="http://schemas.microsoft.com/office/powerpoint/2010/main" val="132653202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Picture Placeholder 5"/>
          <p:cNvGraphicFramePr>
            <a:graphicFrameLocks noGrp="1"/>
          </p:cNvGraphicFramePr>
          <p:nvPr>
            <p:ph type="pic" idx="1"/>
            <p:extLst/>
          </p:nvPr>
        </p:nvGraphicFramePr>
        <p:xfrm>
          <a:off x="68094" y="1604268"/>
          <a:ext cx="5914416" cy="3472775"/>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p:cNvSpPr>
            <a:spLocks noGrp="1"/>
          </p:cNvSpPr>
          <p:nvPr>
            <p:ph type="sldNum" sz="quarter" idx="11"/>
          </p:nvPr>
        </p:nvSpPr>
        <p:spPr/>
        <p:txBody>
          <a:bodyPr/>
          <a:lstStyle/>
          <a:p>
            <a:fld id="{8C71CAF9-4461-454A-B702-D536C3775752}" type="slidenum">
              <a:rPr lang="en-US" smtClean="0"/>
              <a:t>38</a:t>
            </a:fld>
            <a:endParaRPr lang="en-US" dirty="0"/>
          </a:p>
        </p:txBody>
      </p:sp>
      <p:graphicFrame>
        <p:nvGraphicFramePr>
          <p:cNvPr id="8" name="Picture Placeholder 4"/>
          <p:cNvGraphicFramePr>
            <a:graphicFrameLocks/>
          </p:cNvGraphicFramePr>
          <p:nvPr>
            <p:extLst/>
          </p:nvPr>
        </p:nvGraphicFramePr>
        <p:xfrm>
          <a:off x="6160851" y="1594714"/>
          <a:ext cx="5911175" cy="3502580"/>
        </p:xfrm>
        <a:graphic>
          <a:graphicData uri="http://schemas.openxmlformats.org/drawingml/2006/chart">
            <c:chart xmlns:c="http://schemas.openxmlformats.org/drawingml/2006/chart" xmlns:r="http://schemas.openxmlformats.org/officeDocument/2006/relationships" r:id="rId4"/>
          </a:graphicData>
        </a:graphic>
      </p:graphicFrame>
      <p:sp>
        <p:nvSpPr>
          <p:cNvPr id="9" name="Title 1"/>
          <p:cNvSpPr>
            <a:spLocks noGrp="1"/>
          </p:cNvSpPr>
          <p:nvPr>
            <p:ph type="title"/>
          </p:nvPr>
        </p:nvSpPr>
        <p:spPr>
          <a:xfrm>
            <a:off x="838200" y="214009"/>
            <a:ext cx="10515600" cy="680937"/>
          </a:xfrm>
        </p:spPr>
        <p:txBody>
          <a:bodyPr>
            <a:normAutofit/>
          </a:bodyPr>
          <a:lstStyle/>
          <a:p>
            <a:r>
              <a:rPr lang="en-US" dirty="0" smtClean="0"/>
              <a:t>Prioritizing Reserves for Capital Investments</a:t>
            </a:r>
            <a:endParaRPr lang="en-US" dirty="0"/>
          </a:p>
        </p:txBody>
      </p:sp>
      <p:sp>
        <p:nvSpPr>
          <p:cNvPr id="10" name="TextBox 9"/>
          <p:cNvSpPr txBox="1"/>
          <p:nvPr/>
        </p:nvSpPr>
        <p:spPr>
          <a:xfrm>
            <a:off x="1361873" y="1157114"/>
            <a:ext cx="3472773" cy="400110"/>
          </a:xfrm>
          <a:prstGeom prst="rect">
            <a:avLst/>
          </a:prstGeom>
          <a:noFill/>
        </p:spPr>
        <p:txBody>
          <a:bodyPr wrap="square" rtlCol="0">
            <a:spAutoFit/>
          </a:bodyPr>
          <a:lstStyle/>
          <a:p>
            <a:pPr algn="ctr"/>
            <a:r>
              <a:rPr lang="en-US" sz="2000" b="1" dirty="0" smtClean="0"/>
              <a:t>Stabilization Fund Balance</a:t>
            </a:r>
            <a:endParaRPr lang="en-US" sz="2000" b="1" dirty="0"/>
          </a:p>
        </p:txBody>
      </p:sp>
      <p:sp>
        <p:nvSpPr>
          <p:cNvPr id="11" name="TextBox 10"/>
          <p:cNvSpPr txBox="1"/>
          <p:nvPr/>
        </p:nvSpPr>
        <p:spPr>
          <a:xfrm>
            <a:off x="7487055" y="1173327"/>
            <a:ext cx="3472773" cy="400110"/>
          </a:xfrm>
          <a:prstGeom prst="rect">
            <a:avLst/>
          </a:prstGeom>
          <a:noFill/>
        </p:spPr>
        <p:txBody>
          <a:bodyPr wrap="square" rtlCol="0">
            <a:spAutoFit/>
          </a:bodyPr>
          <a:lstStyle/>
          <a:p>
            <a:pPr algn="ctr"/>
            <a:r>
              <a:rPr lang="en-US" sz="2000" b="1" dirty="0" smtClean="0"/>
              <a:t>Annual Free Cash Certification</a:t>
            </a:r>
            <a:endParaRPr lang="en-US" sz="2000" b="1" dirty="0"/>
          </a:p>
        </p:txBody>
      </p:sp>
    </p:spTree>
    <p:extLst>
      <p:ext uri="{BB962C8B-B14F-4D97-AF65-F5344CB8AC3E}">
        <p14:creationId xmlns:p14="http://schemas.microsoft.com/office/powerpoint/2010/main" val="28752239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1804" y="0"/>
            <a:ext cx="780097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descr="http://6094-presscdn-0-40.pagely.netdna-cdn.com/wp-content/uploads/2013/08/3-GILMAN-SQUARE-New-Station-FINAL-COLOR-150-dp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32292" y="-1"/>
            <a:ext cx="3497592" cy="2266545"/>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4" name="Picture 10" descr="UNION SQUARE 5 Prosepct to Washington - FINAL COL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84025" y="4058186"/>
            <a:ext cx="3982937" cy="266047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t="25276" b="-140"/>
          <a:stretch/>
        </p:blipFill>
        <p:spPr>
          <a:xfrm>
            <a:off x="1502179" y="2658485"/>
            <a:ext cx="3558918" cy="1981607"/>
          </a:xfrm>
          <a:prstGeom prst="rect">
            <a:avLst/>
          </a:prstGeom>
          <a:effectLst>
            <a:outerShdw blurRad="50800" dist="38100" dir="8100000" algn="tr" rotWithShape="0">
              <a:prstClr val="black">
                <a:alpha val="40000"/>
              </a:prstClr>
            </a:outerShdw>
          </a:effectLst>
        </p:spPr>
      </p:pic>
      <p:pic>
        <p:nvPicPr>
          <p:cNvPr id="1038" name="Picture 14" descr="http://6094-presscdn-0-40.pagely.netdna-cdn.com/wp-content/uploads/2013/08/cropped-SBD_30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08911" y="2576883"/>
            <a:ext cx="2857500" cy="80962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82103" y="233464"/>
            <a:ext cx="3492230" cy="2246769"/>
          </a:xfrm>
          <a:prstGeom prst="rect">
            <a:avLst/>
          </a:prstGeom>
          <a:solidFill>
            <a:srgbClr val="0070C0">
              <a:alpha val="40000"/>
            </a:srgbClr>
          </a:solidFill>
        </p:spPr>
        <p:txBody>
          <a:bodyPr wrap="square" rtlCol="0">
            <a:spAutoFit/>
          </a:bodyPr>
          <a:lstStyle/>
          <a:p>
            <a:r>
              <a:rPr lang="en-US" sz="2800" dirty="0" smtClean="0">
                <a:solidFill>
                  <a:schemeClr val="bg1"/>
                </a:solidFill>
              </a:rPr>
              <a:t>Building Connections: Linking Gilman Square to Union Square via the Central Hill Civic Campus</a:t>
            </a:r>
            <a:endParaRPr lang="en-US" sz="2800" dirty="0">
              <a:solidFill>
                <a:schemeClr val="bg1"/>
              </a:solidFill>
            </a:endParaRPr>
          </a:p>
        </p:txBody>
      </p:sp>
      <p:sp>
        <p:nvSpPr>
          <p:cNvPr id="7" name="Up-Down Arrow 6"/>
          <p:cNvSpPr/>
          <p:nvPr/>
        </p:nvSpPr>
        <p:spPr>
          <a:xfrm>
            <a:off x="5556920" y="2319229"/>
            <a:ext cx="852056" cy="2895310"/>
          </a:xfrm>
          <a:prstGeom prst="upDownArrow">
            <a:avLst/>
          </a:prstGeom>
          <a:solidFill>
            <a:schemeClr val="accent1">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545856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2496151" y="798898"/>
            <a:ext cx="7378576" cy="849259"/>
          </a:xfrm>
        </p:spPr>
        <p:txBody>
          <a:bodyPr/>
          <a:lstStyle/>
          <a:p>
            <a:r>
              <a:rPr lang="en-US" dirty="0" smtClean="0">
                <a:solidFill>
                  <a:srgbClr val="B7E390"/>
                </a:solidFill>
                <a:latin typeface="HelveticaNeue LT 55 Roman" panose="020B0604020202020204" pitchFamily="34" charset="0"/>
              </a:rPr>
              <a:t>Somerville High School</a:t>
            </a:r>
            <a:endParaRPr lang="en-US" dirty="0">
              <a:solidFill>
                <a:srgbClr val="B7E390"/>
              </a:solidFill>
              <a:latin typeface="HelveticaNeue LT 55 Roman" panose="020B0604020202020204" pitchFamily="34" charset="0"/>
            </a:endParaRPr>
          </a:p>
        </p:txBody>
      </p:sp>
      <p:sp>
        <p:nvSpPr>
          <p:cNvPr id="2" name="Subtitle 1"/>
          <p:cNvSpPr>
            <a:spLocks noGrp="1"/>
          </p:cNvSpPr>
          <p:nvPr>
            <p:ph type="subTitle" idx="1"/>
          </p:nvPr>
        </p:nvSpPr>
        <p:spPr>
          <a:xfrm>
            <a:off x="3366471" y="1794262"/>
            <a:ext cx="8292129" cy="3995336"/>
          </a:xfrm>
        </p:spPr>
        <p:txBody>
          <a:bodyPr>
            <a:normAutofit/>
          </a:bodyPr>
          <a:lstStyle/>
          <a:p>
            <a:r>
              <a:rPr lang="en-US" sz="3200" dirty="0" smtClean="0">
                <a:solidFill>
                  <a:srgbClr val="00B0F0"/>
                </a:solidFill>
                <a:latin typeface="HelveticaNeue LT 55 Roman" panose="020B0604020202020204" pitchFamily="34" charset="0"/>
              </a:rPr>
              <a:t>Tonight’s Agenda:</a:t>
            </a:r>
            <a:endParaRPr lang="en-US" sz="3200" dirty="0">
              <a:solidFill>
                <a:srgbClr val="00B0F0"/>
              </a:solidFill>
              <a:latin typeface="HelveticaNeue LT 55 Roman" panose="020B0604020202020204" pitchFamily="34" charset="0"/>
            </a:endParaRPr>
          </a:p>
          <a:p>
            <a:pPr marL="342900" indent="-342900">
              <a:buSzPct val="50000"/>
              <a:buFont typeface="Arial" panose="020B0604020202020204" pitchFamily="34" charset="0"/>
              <a:buChar char="•"/>
            </a:pPr>
            <a:r>
              <a:rPr lang="en-US" sz="2800" dirty="0" smtClean="0">
                <a:solidFill>
                  <a:schemeClr val="bg1"/>
                </a:solidFill>
                <a:latin typeface="HelveticaNeue LT 55 Roman" panose="020B0604020202020204" pitchFamily="34" charset="0"/>
              </a:rPr>
              <a:t>Mayor’s Opening Remarks and Introductions</a:t>
            </a:r>
          </a:p>
          <a:p>
            <a:pPr marL="342900" indent="-342900">
              <a:buSzPct val="50000"/>
              <a:buFont typeface="Arial" panose="020B0604020202020204" pitchFamily="34" charset="0"/>
              <a:buChar char="•"/>
            </a:pPr>
            <a:r>
              <a:rPr lang="en-US" sz="2800" dirty="0" smtClean="0">
                <a:solidFill>
                  <a:schemeClr val="bg1"/>
                </a:solidFill>
                <a:latin typeface="HelveticaNeue LT 55 Roman" panose="020B0604020202020204" pitchFamily="34" charset="0"/>
              </a:rPr>
              <a:t>Why SHS? &amp; Why Now?</a:t>
            </a:r>
          </a:p>
          <a:p>
            <a:pPr marL="342900" indent="-342900">
              <a:buSzPct val="50000"/>
              <a:buFont typeface="Arial" panose="020B0604020202020204" pitchFamily="34" charset="0"/>
              <a:buChar char="•"/>
            </a:pPr>
            <a:r>
              <a:rPr lang="en-US" sz="2800" dirty="0" smtClean="0">
                <a:solidFill>
                  <a:schemeClr val="bg1"/>
                </a:solidFill>
                <a:latin typeface="HelveticaNeue LT 55 Roman" panose="020B0604020202020204" pitchFamily="34" charset="0"/>
              </a:rPr>
              <a:t>Project Overview</a:t>
            </a:r>
          </a:p>
          <a:p>
            <a:pPr marL="342900" indent="-342900">
              <a:buSzPct val="50000"/>
              <a:buFont typeface="Arial" panose="020B0604020202020204" pitchFamily="34" charset="0"/>
              <a:buChar char="•"/>
            </a:pPr>
            <a:r>
              <a:rPr lang="en-US" sz="2800" dirty="0" smtClean="0">
                <a:solidFill>
                  <a:schemeClr val="bg1"/>
                </a:solidFill>
                <a:latin typeface="HelveticaNeue LT 55 Roman" panose="020B0604020202020204" pitchFamily="34" charset="0"/>
              </a:rPr>
              <a:t>Educational Vision and Planning Considerations</a:t>
            </a:r>
          </a:p>
          <a:p>
            <a:pPr marL="342900" indent="-342900">
              <a:buSzPct val="50000"/>
              <a:buFont typeface="Arial" panose="020B0604020202020204" pitchFamily="34" charset="0"/>
              <a:buChar char="•"/>
            </a:pPr>
            <a:r>
              <a:rPr lang="en-US" sz="2800" dirty="0" smtClean="0">
                <a:solidFill>
                  <a:schemeClr val="bg1"/>
                </a:solidFill>
                <a:latin typeface="HelveticaNeue LT 55 Roman" panose="020B0604020202020204" pitchFamily="34" charset="0"/>
              </a:rPr>
              <a:t>Project Cost History, Market and Next Steps</a:t>
            </a:r>
          </a:p>
          <a:p>
            <a:pPr marL="342900" indent="-342900">
              <a:buSzPct val="50000"/>
              <a:buFont typeface="Arial" panose="020B0604020202020204" pitchFamily="34" charset="0"/>
              <a:buChar char="•"/>
            </a:pPr>
            <a:r>
              <a:rPr lang="en-US" sz="2800" dirty="0" smtClean="0">
                <a:solidFill>
                  <a:schemeClr val="bg1"/>
                </a:solidFill>
                <a:latin typeface="HelveticaNeue LT 55 Roman" panose="020B0604020202020204" pitchFamily="34" charset="0"/>
              </a:rPr>
              <a:t>Closing Remarks</a:t>
            </a:r>
            <a:endParaRPr lang="en-US" sz="2800" dirty="0">
              <a:solidFill>
                <a:schemeClr val="bg1"/>
              </a:solidFill>
              <a:latin typeface="HelveticaNeue LT 55 Roman" panose="020B0604020202020204" pitchFamily="34" charset="0"/>
            </a:endParaRPr>
          </a:p>
        </p:txBody>
      </p:sp>
    </p:spTree>
    <p:extLst>
      <p:ext uri="{BB962C8B-B14F-4D97-AF65-F5344CB8AC3E}">
        <p14:creationId xmlns:p14="http://schemas.microsoft.com/office/powerpoint/2010/main" val="41210052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b="-5608"/>
          <a:stretch/>
        </p:blipFill>
        <p:spPr>
          <a:xfrm>
            <a:off x="0" y="-782088"/>
            <a:ext cx="12191999" cy="8085939"/>
          </a:xfrm>
        </p:spPr>
      </p:pic>
      <p:sp>
        <p:nvSpPr>
          <p:cNvPr id="3" name="Rectangle 2"/>
          <p:cNvSpPr/>
          <p:nvPr/>
        </p:nvSpPr>
        <p:spPr>
          <a:xfrm>
            <a:off x="8115983" y="5257854"/>
            <a:ext cx="3395481" cy="861774"/>
          </a:xfrm>
          <a:prstGeom prst="rect">
            <a:avLst/>
          </a:prstGeom>
        </p:spPr>
        <p:txBody>
          <a:bodyPr wrap="none">
            <a:spAutoFit/>
          </a:bodyPr>
          <a:lstStyle/>
          <a:p>
            <a:r>
              <a:rPr lang="en-US" sz="5000" dirty="0">
                <a:solidFill>
                  <a:schemeClr val="bg1"/>
                </a:solidFill>
                <a:latin typeface="HelveticaNeue LT 55 Roman" panose="020B0604020202020204" pitchFamily="34" charset="0"/>
                <a:ea typeface="+mj-ea"/>
              </a:rPr>
              <a:t>Thank you!</a:t>
            </a:r>
            <a:endParaRPr lang="en-US" dirty="0">
              <a:solidFill>
                <a:schemeClr val="bg1"/>
              </a:solidFill>
              <a:latin typeface="HelveticaNeue LT 55 Roman" panose="020B0604020202020204" pitchFamily="34" charset="0"/>
            </a:endParaRPr>
          </a:p>
        </p:txBody>
      </p:sp>
      <p:sp>
        <p:nvSpPr>
          <p:cNvPr id="5" name="Rectangle 4"/>
          <p:cNvSpPr/>
          <p:nvPr/>
        </p:nvSpPr>
        <p:spPr>
          <a:xfrm>
            <a:off x="0" y="1"/>
            <a:ext cx="12192000" cy="217714"/>
          </a:xfrm>
          <a:prstGeom prst="rect">
            <a:avLst/>
          </a:prstGeom>
          <a:solidFill>
            <a:srgbClr val="00B6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29479275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0" y="0"/>
            <a:ext cx="12192000" cy="6858000"/>
          </a:xfrm>
          <a:prstGeom prst="rect">
            <a:avLst/>
          </a:prstGeom>
          <a:solidFill>
            <a:schemeClr val="accent1">
              <a:alpha val="5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127484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378" y="-124305"/>
            <a:ext cx="12498545" cy="7030431"/>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378" y="-124305"/>
            <a:ext cx="12498545" cy="7030431"/>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378" y="-124305"/>
            <a:ext cx="12498545" cy="7030431"/>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378" y="-124305"/>
            <a:ext cx="12498545" cy="7030431"/>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378" y="-124305"/>
            <a:ext cx="12498545" cy="7030431"/>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378" y="-124305"/>
            <a:ext cx="12498545" cy="703043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4378" y="-124305"/>
            <a:ext cx="12498545" cy="7030431"/>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4378" y="-124305"/>
            <a:ext cx="12498545" cy="7030431"/>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4378" y="-124305"/>
            <a:ext cx="12498545" cy="7030431"/>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4378" y="-124305"/>
            <a:ext cx="12498545" cy="7030431"/>
          </a:xfrm>
          <a:prstGeom prst="rect">
            <a:avLst/>
          </a:prstGeom>
        </p:spPr>
      </p:pic>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4378" y="-124305"/>
            <a:ext cx="12498545" cy="7030431"/>
          </a:xfrm>
          <a:prstGeom prst="rect">
            <a:avLst/>
          </a:prstGeom>
        </p:spPr>
      </p:pic>
      <p:sp>
        <p:nvSpPr>
          <p:cNvPr id="3" name="Rectangle 2"/>
          <p:cNvSpPr/>
          <p:nvPr/>
        </p:nvSpPr>
        <p:spPr>
          <a:xfrm>
            <a:off x="1590675" y="1457325"/>
            <a:ext cx="628650" cy="6000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829800" y="1457325"/>
            <a:ext cx="628650" cy="6000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0" y="1"/>
            <a:ext cx="12192000" cy="217714"/>
          </a:xfrm>
          <a:prstGeom prst="rect">
            <a:avLst/>
          </a:prstGeom>
          <a:solidFill>
            <a:srgbClr val="00B6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425235088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solidFill>
                  <a:srgbClr val="1C4469"/>
                </a:solidFill>
              </a:rPr>
              <a:t>Building History of Construction </a:t>
            </a:r>
            <a:endParaRPr lang="en-US" dirty="0"/>
          </a:p>
        </p:txBody>
      </p:sp>
      <p:sp>
        <p:nvSpPr>
          <p:cNvPr id="7" name="Content Placeholder 6"/>
          <p:cNvSpPr>
            <a:spLocks noGrp="1"/>
          </p:cNvSpPr>
          <p:nvPr>
            <p:ph idx="1"/>
          </p:nvPr>
        </p:nvSpPr>
        <p:spPr/>
        <p:txBody>
          <a:bodyPr/>
          <a:lstStyle/>
          <a:p>
            <a:endParaRPr lang="en-US"/>
          </a:p>
        </p:txBody>
      </p:sp>
      <p:pic>
        <p:nvPicPr>
          <p:cNvPr id="15" name="Picture 14"/>
          <p:cNvPicPr>
            <a:picLocks noChangeAspect="1"/>
          </p:cNvPicPr>
          <p:nvPr/>
        </p:nvPicPr>
        <p:blipFill rotWithShape="1">
          <a:blip r:embed="rId2" cstate="print">
            <a:extLst>
              <a:ext uri="{28A0092B-C50C-407E-A947-70E740481C1C}">
                <a14:useLocalDpi xmlns:a14="http://schemas.microsoft.com/office/drawing/2010/main" val="0"/>
              </a:ext>
            </a:extLst>
          </a:blip>
          <a:stretch/>
        </p:blipFill>
        <p:spPr>
          <a:xfrm>
            <a:off x="724012" y="1408846"/>
            <a:ext cx="11130742" cy="5731625"/>
          </a:xfrm>
          <a:prstGeom prst="rect">
            <a:avLst/>
          </a:prstGeom>
          <a:noFill/>
          <a:ln>
            <a:noFill/>
          </a:ln>
        </p:spPr>
      </p:pic>
    </p:spTree>
    <p:extLst>
      <p:ext uri="{BB962C8B-B14F-4D97-AF65-F5344CB8AC3E}">
        <p14:creationId xmlns:p14="http://schemas.microsoft.com/office/powerpoint/2010/main" val="3824610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5281915" y="460768"/>
            <a:ext cx="6451592" cy="5741249"/>
          </a:xfrm>
        </p:spPr>
      </p:pic>
      <p:sp>
        <p:nvSpPr>
          <p:cNvPr id="14" name="Rectangle 13"/>
          <p:cNvSpPr/>
          <p:nvPr/>
        </p:nvSpPr>
        <p:spPr>
          <a:xfrm>
            <a:off x="3828422" y="5557962"/>
            <a:ext cx="2080009" cy="998586"/>
          </a:xfrm>
          <a:prstGeom prst="rect">
            <a:avLst/>
          </a:prstGeom>
          <a:solidFill>
            <a:srgbClr val="C0C0C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Neue LT 57 Cn" panose="020B0506030502030204" pitchFamily="34" charset="0"/>
            </a:endParaRPr>
          </a:p>
        </p:txBody>
      </p:sp>
      <p:sp>
        <p:nvSpPr>
          <p:cNvPr id="6" name="Title 1"/>
          <p:cNvSpPr>
            <a:spLocks noGrp="1"/>
          </p:cNvSpPr>
          <p:nvPr>
            <p:ph type="title"/>
          </p:nvPr>
        </p:nvSpPr>
        <p:spPr/>
        <p:txBody>
          <a:bodyPr>
            <a:normAutofit/>
          </a:bodyPr>
          <a:lstStyle/>
          <a:p>
            <a:r>
              <a:rPr lang="en-US" sz="2400" dirty="0" smtClean="0">
                <a:solidFill>
                  <a:schemeClr val="tx1"/>
                </a:solidFill>
              </a:rPr>
              <a:t>City of Somerville</a:t>
            </a:r>
            <a:r>
              <a:rPr lang="en-US" sz="2400" dirty="0">
                <a:solidFill>
                  <a:schemeClr val="tx1"/>
                </a:solidFill>
              </a:rPr>
              <a:t>:</a:t>
            </a:r>
            <a:r>
              <a:rPr lang="en-US" dirty="0"/>
              <a:t/>
            </a:r>
            <a:br>
              <a:rPr lang="en-US" dirty="0"/>
            </a:br>
            <a:r>
              <a:rPr lang="en-US" dirty="0" smtClean="0"/>
              <a:t>Parcels Greater Than 10 Acres</a:t>
            </a:r>
            <a:endParaRPr lang="en-US" dirty="0"/>
          </a:p>
        </p:txBody>
      </p:sp>
      <p:sp>
        <p:nvSpPr>
          <p:cNvPr id="2" name="Text Placeholder 1"/>
          <p:cNvSpPr>
            <a:spLocks noGrp="1"/>
          </p:cNvSpPr>
          <p:nvPr>
            <p:ph type="body" sz="half" idx="2"/>
          </p:nvPr>
        </p:nvSpPr>
        <p:spPr/>
        <p:txBody>
          <a:bodyPr/>
          <a:lstStyle/>
          <a:p>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105736">
            <a:off x="9716240" y="6307028"/>
            <a:ext cx="304207" cy="382529"/>
          </a:xfrm>
          <a:prstGeom prst="rect">
            <a:avLst/>
          </a:prstGeom>
        </p:spPr>
      </p:pic>
      <p:sp>
        <p:nvSpPr>
          <p:cNvPr id="8" name="Oval 7"/>
          <p:cNvSpPr/>
          <p:nvPr/>
        </p:nvSpPr>
        <p:spPr>
          <a:xfrm>
            <a:off x="3880237" y="5641494"/>
            <a:ext cx="206733" cy="215986"/>
          </a:xfrm>
          <a:prstGeom prst="ellipse">
            <a:avLst/>
          </a:prstGeom>
          <a:solidFill>
            <a:srgbClr val="F60AF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Neue LT 57 Cn" panose="020B0506030502030204" pitchFamily="34" charset="0"/>
            </a:endParaRPr>
          </a:p>
        </p:txBody>
      </p:sp>
      <p:sp>
        <p:nvSpPr>
          <p:cNvPr id="9" name="Oval 8"/>
          <p:cNvSpPr/>
          <p:nvPr/>
        </p:nvSpPr>
        <p:spPr>
          <a:xfrm>
            <a:off x="3880237" y="5929015"/>
            <a:ext cx="206733" cy="215986"/>
          </a:xfrm>
          <a:prstGeom prst="ellipse">
            <a:avLst/>
          </a:prstGeom>
          <a:solidFill>
            <a:srgbClr val="A203D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Neue LT 57 Cn" panose="020B0506030502030204" pitchFamily="34" charset="0"/>
            </a:endParaRPr>
          </a:p>
        </p:txBody>
      </p:sp>
      <p:sp>
        <p:nvSpPr>
          <p:cNvPr id="11" name="Oval 10"/>
          <p:cNvSpPr/>
          <p:nvPr/>
        </p:nvSpPr>
        <p:spPr>
          <a:xfrm>
            <a:off x="3880237" y="6216535"/>
            <a:ext cx="206733" cy="215986"/>
          </a:xfrm>
          <a:prstGeom prst="ellipse">
            <a:avLst/>
          </a:prstGeom>
          <a:solidFill>
            <a:srgbClr val="0AE7DA"/>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Neue LT 57 Cn" panose="020B0506030502030204" pitchFamily="34" charset="0"/>
            </a:endParaRPr>
          </a:p>
        </p:txBody>
      </p:sp>
      <p:sp>
        <p:nvSpPr>
          <p:cNvPr id="3" name="TextBox 2"/>
          <p:cNvSpPr txBox="1"/>
          <p:nvPr/>
        </p:nvSpPr>
        <p:spPr>
          <a:xfrm>
            <a:off x="4072301" y="5621361"/>
            <a:ext cx="1836131" cy="261610"/>
          </a:xfrm>
          <a:prstGeom prst="rect">
            <a:avLst/>
          </a:prstGeom>
          <a:noFill/>
        </p:spPr>
        <p:txBody>
          <a:bodyPr wrap="square" rtlCol="0">
            <a:spAutoFit/>
          </a:bodyPr>
          <a:lstStyle/>
          <a:p>
            <a:r>
              <a:rPr lang="en-US" sz="1100" dirty="0" smtClean="0">
                <a:latin typeface="HelveticaNeue LT 47 LightCn" panose="020B0406020202030204" pitchFamily="34" charset="0"/>
                <a:cs typeface="Helvetica" panose="020B0604020202020204" pitchFamily="34" charset="0"/>
              </a:rPr>
              <a:t>Commonwealth Owned</a:t>
            </a:r>
            <a:endParaRPr lang="en-US" sz="1100" dirty="0">
              <a:latin typeface="HelveticaNeue LT 47 LightCn" panose="020B0406020202030204" pitchFamily="34" charset="0"/>
              <a:cs typeface="Helvetica" panose="020B0604020202020204" pitchFamily="34" charset="0"/>
            </a:endParaRPr>
          </a:p>
        </p:txBody>
      </p:sp>
      <p:sp>
        <p:nvSpPr>
          <p:cNvPr id="15" name="TextBox 14"/>
          <p:cNvSpPr txBox="1"/>
          <p:nvPr/>
        </p:nvSpPr>
        <p:spPr>
          <a:xfrm>
            <a:off x="4072300" y="5887613"/>
            <a:ext cx="1836131" cy="261610"/>
          </a:xfrm>
          <a:prstGeom prst="rect">
            <a:avLst/>
          </a:prstGeom>
          <a:noFill/>
        </p:spPr>
        <p:txBody>
          <a:bodyPr wrap="square" rtlCol="0">
            <a:spAutoFit/>
          </a:bodyPr>
          <a:lstStyle/>
          <a:p>
            <a:r>
              <a:rPr lang="en-US" sz="1100" dirty="0">
                <a:latin typeface="HelveticaNeue LT 47 LightCn" panose="020B0406020202030204" pitchFamily="34" charset="0"/>
                <a:cs typeface="Helvetica" panose="020B0604020202020204" pitchFamily="34" charset="0"/>
              </a:rPr>
              <a:t>Privately Owned </a:t>
            </a:r>
          </a:p>
        </p:txBody>
      </p:sp>
      <p:sp>
        <p:nvSpPr>
          <p:cNvPr id="16" name="TextBox 15"/>
          <p:cNvSpPr txBox="1"/>
          <p:nvPr/>
        </p:nvSpPr>
        <p:spPr>
          <a:xfrm>
            <a:off x="4072299" y="6183237"/>
            <a:ext cx="1836131" cy="261610"/>
          </a:xfrm>
          <a:prstGeom prst="rect">
            <a:avLst/>
          </a:prstGeom>
          <a:noFill/>
        </p:spPr>
        <p:txBody>
          <a:bodyPr wrap="square" rtlCol="0">
            <a:spAutoFit/>
          </a:bodyPr>
          <a:lstStyle/>
          <a:p>
            <a:r>
              <a:rPr lang="en-US" sz="1100" dirty="0">
                <a:latin typeface="HelveticaNeue LT 47 LightCn" panose="020B0406020202030204" pitchFamily="34" charset="0"/>
                <a:cs typeface="Helvetica" panose="020B0604020202020204" pitchFamily="34" charset="0"/>
              </a:rPr>
              <a:t>City Owned </a:t>
            </a:r>
          </a:p>
        </p:txBody>
      </p:sp>
    </p:spTree>
    <p:extLst>
      <p:ext uri="{BB962C8B-B14F-4D97-AF65-F5344CB8AC3E}">
        <p14:creationId xmlns:p14="http://schemas.microsoft.com/office/powerpoint/2010/main" val="420663720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PSR </a:t>
            </a:r>
            <a:r>
              <a:rPr lang="en-US" dirty="0"/>
              <a:t>Alternatives </a:t>
            </a:r>
            <a:r>
              <a:rPr lang="en-US" dirty="0" smtClean="0"/>
              <a:t/>
            </a:r>
            <a:br>
              <a:rPr lang="en-US" dirty="0" smtClean="0"/>
            </a:br>
            <a:r>
              <a:rPr lang="en-US" dirty="0" smtClean="0"/>
              <a:t>Design Criteria for Option Selection</a:t>
            </a:r>
            <a:br>
              <a:rPr lang="en-US" dirty="0" smtClean="0"/>
            </a:b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4864"/>
          <a:stretch/>
        </p:blipFill>
        <p:spPr>
          <a:xfrm>
            <a:off x="38231" y="3861786"/>
            <a:ext cx="12153769" cy="2960148"/>
          </a:xfrm>
          <a:prstGeom prst="rect">
            <a:avLst/>
          </a:prstGeom>
        </p:spPr>
      </p:pic>
      <p:sp>
        <p:nvSpPr>
          <p:cNvPr id="5" name="Rectangle 4"/>
          <p:cNvSpPr/>
          <p:nvPr/>
        </p:nvSpPr>
        <p:spPr>
          <a:xfrm>
            <a:off x="2672607" y="4993134"/>
            <a:ext cx="2097191" cy="1828800"/>
          </a:xfrm>
          <a:prstGeom prst="rect">
            <a:avLst/>
          </a:prstGeom>
          <a:solidFill>
            <a:schemeClr val="bg1">
              <a:lumMod val="50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Neue LT 57 Cn" panose="020B0506030502030204" pitchFamily="34" charset="0"/>
            </a:endParaRPr>
          </a:p>
        </p:txBody>
      </p:sp>
      <p:sp>
        <p:nvSpPr>
          <p:cNvPr id="7" name="Rectangle 6"/>
          <p:cNvSpPr/>
          <p:nvPr/>
        </p:nvSpPr>
        <p:spPr>
          <a:xfrm>
            <a:off x="11067692" y="4993134"/>
            <a:ext cx="1044635" cy="1828800"/>
          </a:xfrm>
          <a:prstGeom prst="rect">
            <a:avLst/>
          </a:prstGeom>
          <a:solidFill>
            <a:schemeClr val="bg1">
              <a:lumMod val="50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Neue LT 57 Cn" panose="020B0506030502030204" pitchFamily="34" charset="0"/>
            </a:endParaRPr>
          </a:p>
        </p:txBody>
      </p:sp>
      <p:sp>
        <p:nvSpPr>
          <p:cNvPr id="11" name="Rectangle 10"/>
          <p:cNvSpPr/>
          <p:nvPr/>
        </p:nvSpPr>
        <p:spPr>
          <a:xfrm>
            <a:off x="6876777" y="4993134"/>
            <a:ext cx="1044635" cy="1828800"/>
          </a:xfrm>
          <a:prstGeom prst="rect">
            <a:avLst/>
          </a:prstGeom>
          <a:solidFill>
            <a:schemeClr val="bg1">
              <a:lumMod val="50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Neue LT 57 Cn" panose="020B0506030502030204" pitchFamily="34" charset="0"/>
            </a:endParaRPr>
          </a:p>
        </p:txBody>
      </p:sp>
      <p:sp>
        <p:nvSpPr>
          <p:cNvPr id="12" name="Rectangle 11"/>
          <p:cNvSpPr/>
          <p:nvPr/>
        </p:nvSpPr>
        <p:spPr>
          <a:xfrm>
            <a:off x="10023057" y="4993134"/>
            <a:ext cx="1044635" cy="1828800"/>
          </a:xfrm>
          <a:prstGeom prst="rect">
            <a:avLst/>
          </a:prstGeom>
          <a:solidFill>
            <a:schemeClr val="bg1">
              <a:lumMod val="50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Neue LT 57 Cn" panose="020B0506030502030204" pitchFamily="34" charset="0"/>
            </a:endParaRPr>
          </a:p>
        </p:txBody>
      </p:sp>
      <p:sp>
        <p:nvSpPr>
          <p:cNvPr id="13" name="Rectangle 12"/>
          <p:cNvSpPr/>
          <p:nvPr/>
        </p:nvSpPr>
        <p:spPr>
          <a:xfrm>
            <a:off x="7921412" y="4993134"/>
            <a:ext cx="1044635" cy="1828800"/>
          </a:xfrm>
          <a:prstGeom prst="rect">
            <a:avLst/>
          </a:prstGeom>
          <a:solidFill>
            <a:schemeClr val="bg1">
              <a:lumMod val="50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Neue LT 57 Cn" panose="020B0506030502030204" pitchFamily="34" charset="0"/>
            </a:endParaRPr>
          </a:p>
        </p:txBody>
      </p:sp>
      <p:sp>
        <p:nvSpPr>
          <p:cNvPr id="14" name="Rectangle 13"/>
          <p:cNvSpPr/>
          <p:nvPr/>
        </p:nvSpPr>
        <p:spPr>
          <a:xfrm>
            <a:off x="8911210" y="5002659"/>
            <a:ext cx="1079533" cy="18288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Neue LT 57 Cn" panose="020B0506030502030204" pitchFamily="34" charset="0"/>
            </a:endParaRPr>
          </a:p>
        </p:txBody>
      </p:sp>
      <p:sp>
        <p:nvSpPr>
          <p:cNvPr id="8" name="Rectangle 7"/>
          <p:cNvSpPr/>
          <p:nvPr/>
        </p:nvSpPr>
        <p:spPr>
          <a:xfrm>
            <a:off x="838200" y="1553444"/>
            <a:ext cx="9444701" cy="2292935"/>
          </a:xfrm>
          <a:prstGeom prst="rect">
            <a:avLst/>
          </a:prstGeom>
        </p:spPr>
        <p:txBody>
          <a:bodyPr wrap="square">
            <a:spAutoFit/>
          </a:bodyPr>
          <a:lstStyle/>
          <a:p>
            <a:pPr marL="342900" marR="0" lvl="0" indent="-342900">
              <a:spcBef>
                <a:spcPts val="600"/>
              </a:spcBef>
              <a:buClr>
                <a:schemeClr val="accent1">
                  <a:lumMod val="50000"/>
                </a:schemeClr>
              </a:buClr>
              <a:buFont typeface="Arial" panose="020B0604020202020204" pitchFamily="34" charset="0"/>
              <a:buChar char="•"/>
            </a:pPr>
            <a:r>
              <a:rPr lang="en-US" sz="2000" dirty="0" smtClean="0">
                <a:latin typeface="HelveticaNeue LT 55 Roman" panose="020B0604020202020204" pitchFamily="34" charset="0"/>
                <a:ea typeface="Calibri" panose="020F0502020204030204" pitchFamily="34" charset="0"/>
                <a:cs typeface="Times New Roman" panose="02020603050405020304" pitchFamily="18" charset="0"/>
              </a:rPr>
              <a:t>21</a:t>
            </a:r>
            <a:r>
              <a:rPr lang="en-US" sz="2000" baseline="30000" dirty="0" smtClean="0">
                <a:latin typeface="HelveticaNeue LT 55 Roman" panose="020B0604020202020204" pitchFamily="34" charset="0"/>
                <a:ea typeface="Calibri" panose="020F0502020204030204" pitchFamily="34" charset="0"/>
                <a:cs typeface="Times New Roman" panose="02020603050405020304" pitchFamily="18" charset="0"/>
              </a:rPr>
              <a:t>st</a:t>
            </a:r>
            <a:r>
              <a:rPr lang="en-US" sz="2000" dirty="0" smtClean="0">
                <a:latin typeface="HelveticaNeue LT 55 Roman" panose="020B0604020202020204" pitchFamily="34" charset="0"/>
                <a:ea typeface="Calibri" panose="020F0502020204030204" pitchFamily="34" charset="0"/>
                <a:cs typeface="Times New Roman" panose="02020603050405020304" pitchFamily="18" charset="0"/>
              </a:rPr>
              <a:t> Century Teaching &amp; Learning </a:t>
            </a:r>
            <a:endParaRPr lang="en-US" sz="2000" dirty="0">
              <a:latin typeface="HelveticaNeue LT 55 Roman" panose="020B0604020202020204" pitchFamily="34" charset="0"/>
              <a:ea typeface="Calibri" panose="020F0502020204030204" pitchFamily="34" charset="0"/>
              <a:cs typeface="Times New Roman" panose="02020603050405020304" pitchFamily="18" charset="0"/>
            </a:endParaRPr>
          </a:p>
          <a:p>
            <a:pPr marL="800100" lvl="1" indent="-342900">
              <a:spcBef>
                <a:spcPts val="600"/>
              </a:spcBef>
              <a:buClr>
                <a:schemeClr val="accent1">
                  <a:lumMod val="50000"/>
                </a:schemeClr>
              </a:buClr>
              <a:buSzPct val="50000"/>
              <a:buFont typeface="Courier New" panose="02070309020205020404" pitchFamily="49" charset="0"/>
              <a:buChar char="o"/>
            </a:pPr>
            <a:r>
              <a:rPr lang="en-US" dirty="0" smtClean="0">
                <a:latin typeface="HelveticaNeue LT 55 Roman" panose="020B0604020202020204" pitchFamily="34" charset="0"/>
                <a:ea typeface="Calibri" panose="020F0502020204030204" pitchFamily="34" charset="0"/>
                <a:cs typeface="Times New Roman" panose="02020603050405020304" pitchFamily="18" charset="0"/>
              </a:rPr>
              <a:t>Differentiated Learning</a:t>
            </a:r>
            <a:endParaRPr lang="en-US" sz="1000" dirty="0" smtClean="0">
              <a:latin typeface="HelveticaNeue LT 55 Roman" panose="020B0604020202020204" pitchFamily="34" charset="0"/>
              <a:ea typeface="Calibri" panose="020F0502020204030204" pitchFamily="34" charset="0"/>
              <a:cs typeface="Times New Roman" panose="02020603050405020304" pitchFamily="18" charset="0"/>
            </a:endParaRPr>
          </a:p>
          <a:p>
            <a:pPr marL="342900" marR="0" lvl="0" indent="-342900">
              <a:spcBef>
                <a:spcPts val="600"/>
              </a:spcBef>
              <a:buClr>
                <a:schemeClr val="accent1">
                  <a:lumMod val="50000"/>
                </a:schemeClr>
              </a:buClr>
              <a:buFont typeface="Arial" panose="020B0604020202020204" pitchFamily="34" charset="0"/>
              <a:buChar char="•"/>
            </a:pPr>
            <a:r>
              <a:rPr lang="en-US" sz="2000" dirty="0" smtClean="0">
                <a:latin typeface="HelveticaNeue LT 55 Roman" panose="020B0604020202020204" pitchFamily="34" charset="0"/>
                <a:ea typeface="Calibri" panose="020F0502020204030204" pitchFamily="34" charset="0"/>
                <a:cs typeface="Times New Roman" panose="02020603050405020304" pitchFamily="18" charset="0"/>
              </a:rPr>
              <a:t>Sustainability</a:t>
            </a:r>
            <a:endParaRPr lang="en-US" sz="1050" dirty="0" smtClean="0">
              <a:latin typeface="HelveticaNeue LT 55 Roman" panose="020B0604020202020204" pitchFamily="34" charset="0"/>
              <a:ea typeface="Calibri" panose="020F0502020204030204" pitchFamily="34" charset="0"/>
              <a:cs typeface="Times New Roman" panose="02020603050405020304" pitchFamily="18" charset="0"/>
            </a:endParaRPr>
          </a:p>
          <a:p>
            <a:pPr marL="342900" marR="0" lvl="0" indent="-342900">
              <a:spcBef>
                <a:spcPts val="600"/>
              </a:spcBef>
              <a:buClr>
                <a:schemeClr val="accent1">
                  <a:lumMod val="50000"/>
                </a:schemeClr>
              </a:buClr>
              <a:buFont typeface="Arial" panose="020B0604020202020204" pitchFamily="34" charset="0"/>
              <a:buChar char="•"/>
            </a:pPr>
            <a:r>
              <a:rPr lang="en-US" sz="2000" dirty="0" smtClean="0">
                <a:latin typeface="HelveticaNeue LT 55 Roman" panose="020B0604020202020204" pitchFamily="34" charset="0"/>
                <a:ea typeface="Calibri" panose="020F0502020204030204" pitchFamily="34" charset="0"/>
                <a:cs typeface="Times New Roman" panose="02020603050405020304" pitchFamily="18" charset="0"/>
              </a:rPr>
              <a:t>School Safety &amp; Security</a:t>
            </a:r>
            <a:endParaRPr lang="en-US" sz="1050" dirty="0" smtClean="0">
              <a:latin typeface="HelveticaNeue LT 55 Roman" panose="020B0604020202020204" pitchFamily="34" charset="0"/>
              <a:ea typeface="Calibri" panose="020F0502020204030204" pitchFamily="34" charset="0"/>
              <a:cs typeface="Times New Roman" panose="02020603050405020304" pitchFamily="18" charset="0"/>
            </a:endParaRPr>
          </a:p>
          <a:p>
            <a:pPr marL="342900" marR="0" lvl="0" indent="-342900">
              <a:spcBef>
                <a:spcPts val="600"/>
              </a:spcBef>
              <a:buClr>
                <a:schemeClr val="accent1">
                  <a:lumMod val="50000"/>
                </a:schemeClr>
              </a:buClr>
              <a:buFont typeface="Arial" panose="020B0604020202020204" pitchFamily="34" charset="0"/>
              <a:buChar char="•"/>
            </a:pPr>
            <a:r>
              <a:rPr lang="en-US" sz="2000" dirty="0" smtClean="0">
                <a:latin typeface="HelveticaNeue LT 55 Roman" panose="020B0604020202020204" pitchFamily="34" charset="0"/>
                <a:ea typeface="Calibri" panose="020F0502020204030204" pitchFamily="34" charset="0"/>
                <a:cs typeface="Times New Roman" panose="02020603050405020304" pitchFamily="18" charset="0"/>
              </a:rPr>
              <a:t>Phasing Considerations</a:t>
            </a:r>
          </a:p>
          <a:p>
            <a:pPr marL="342900" marR="0" lvl="0" indent="-342900">
              <a:spcBef>
                <a:spcPts val="600"/>
              </a:spcBef>
              <a:buClr>
                <a:schemeClr val="accent1">
                  <a:lumMod val="50000"/>
                </a:schemeClr>
              </a:buClr>
              <a:buFont typeface="Arial" panose="020B0604020202020204" pitchFamily="34" charset="0"/>
              <a:buChar char="•"/>
            </a:pPr>
            <a:r>
              <a:rPr lang="en-US" sz="2000" dirty="0" smtClean="0">
                <a:latin typeface="HelveticaNeue LT 55 Roman" panose="020B0604020202020204" pitchFamily="34" charset="0"/>
                <a:ea typeface="Calibri" panose="020F0502020204030204" pitchFamily="34" charset="0"/>
                <a:cs typeface="Times New Roman" panose="02020603050405020304" pitchFamily="18" charset="0"/>
              </a:rPr>
              <a:t>Project Costs</a:t>
            </a:r>
            <a:endParaRPr lang="en-US" sz="1050" dirty="0">
              <a:latin typeface="HelveticaNeue LT 55 Roman" panose="020B0604020202020204" pitchFamily="34" charset="0"/>
              <a:ea typeface="Calibri" panose="020F0502020204030204" pitchFamily="34" charset="0"/>
              <a:cs typeface="Times New Roman" panose="02020603050405020304" pitchFamily="18" charset="0"/>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78515" y="308902"/>
            <a:ext cx="2613485" cy="3361272"/>
          </a:xfrm>
          <a:prstGeom prst="rect">
            <a:avLst/>
          </a:prstGeom>
        </p:spPr>
      </p:pic>
    </p:spTree>
    <p:extLst>
      <p:ext uri="{BB962C8B-B14F-4D97-AF65-F5344CB8AC3E}">
        <p14:creationId xmlns:p14="http://schemas.microsoft.com/office/powerpoint/2010/main" val="34882609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1" grpId="0" animBg="1"/>
      <p:bldP spid="12" grpId="0" animBg="1"/>
      <p:bldP spid="13" grpId="0" animBg="1"/>
      <p:bldP spid="14"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17680</TotalTime>
  <Words>847</Words>
  <Application>Microsoft Office PowerPoint</Application>
  <PresentationFormat>Widescreen</PresentationFormat>
  <Paragraphs>252</Paragraphs>
  <Slides>40</Slides>
  <Notes>3</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40</vt:i4>
      </vt:variant>
    </vt:vector>
  </HeadingPairs>
  <TitlesOfParts>
    <vt:vector size="54" baseType="lpstr">
      <vt:lpstr>HelveticaNeue LT 95 Black</vt:lpstr>
      <vt:lpstr>Calibri</vt:lpstr>
      <vt:lpstr>HelveticaNeue LT 47 LightCn</vt:lpstr>
      <vt:lpstr>HelveticaNeue LT 65 Medium</vt:lpstr>
      <vt:lpstr>Helvetica</vt:lpstr>
      <vt:lpstr>Arial</vt:lpstr>
      <vt:lpstr>Times New Roman</vt:lpstr>
      <vt:lpstr>Courier New</vt:lpstr>
      <vt:lpstr>HelveticaNeue LT 57 Cn</vt:lpstr>
      <vt:lpstr>HelveticaNeue LT 45 Light</vt:lpstr>
      <vt:lpstr>Symbol</vt:lpstr>
      <vt:lpstr>HelveticaNeue LT 55 Roman</vt:lpstr>
      <vt:lpstr>Office Theme</vt:lpstr>
      <vt:lpstr>1_Office Theme</vt:lpstr>
      <vt:lpstr>Somerville High School</vt:lpstr>
      <vt:lpstr>PowerPoint Presentation</vt:lpstr>
      <vt:lpstr>Wide Project Involvement: </vt:lpstr>
      <vt:lpstr>Somerville High School</vt:lpstr>
      <vt:lpstr>PowerPoint Presentation</vt:lpstr>
      <vt:lpstr>PowerPoint Presentation</vt:lpstr>
      <vt:lpstr>Building History of Construction </vt:lpstr>
      <vt:lpstr>City of Somerville: Parcels Greater Than 10 Acres</vt:lpstr>
      <vt:lpstr>PSR Alternatives  Design Criteria for Option Selection </vt:lpstr>
      <vt:lpstr>PowerPoint Presentation</vt:lpstr>
      <vt:lpstr>PowerPoint Presentation</vt:lpstr>
      <vt:lpstr>Existing Building Deficiencies</vt:lpstr>
      <vt:lpstr> EDUCATIONAL BENEFITS &amp; CRITERIA</vt:lpstr>
      <vt:lpstr>PowerPoint Presentation</vt:lpstr>
      <vt:lpstr>PowerPoint Presentation</vt:lpstr>
      <vt:lpstr>Porter Square Steps – 116 steps to first platform</vt:lpstr>
      <vt:lpstr>Alternative 4b: Site Plan</vt:lpstr>
      <vt:lpstr>Somerville High School – Spot Grades</vt:lpstr>
      <vt:lpstr>PowerPoint Presentation</vt:lpstr>
      <vt:lpstr>Fab Lab</vt:lpstr>
      <vt:lpstr>PowerPoint Presentation</vt:lpstr>
      <vt:lpstr>Field and Venue  Inventory</vt:lpstr>
      <vt:lpstr>Highly Sustainable &amp;  Energy Efficient Design</vt:lpstr>
      <vt:lpstr>PowerPoint Presentation</vt:lpstr>
      <vt:lpstr>MSBA Process– Somerville HS Timeline</vt:lpstr>
      <vt:lpstr>Feasibility/Schematic Timeline</vt:lpstr>
      <vt:lpstr>Budget Development</vt:lpstr>
      <vt:lpstr>Phasing &amp; Early Cashflow Projections</vt:lpstr>
      <vt:lpstr>PowerPoint Presentation</vt:lpstr>
      <vt:lpstr>Projected 30-Year Debt Service</vt:lpstr>
      <vt:lpstr>Full Debt Service Payments Start in 2026</vt:lpstr>
      <vt:lpstr>Projected Impact of Debt Exclusion</vt:lpstr>
      <vt:lpstr>Projected Impact of SHS on Property Tax </vt:lpstr>
      <vt:lpstr>Mitigation Options Under Review</vt:lpstr>
      <vt:lpstr>Building Permit Revenue Projections</vt:lpstr>
      <vt:lpstr>Framework for Sale of Assets</vt:lpstr>
      <vt:lpstr>City Building Assets  and Consolidation Planning</vt:lpstr>
      <vt:lpstr>Prioritizing Reserves for Capital Investments</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Sugawara</dc:creator>
  <cp:lastModifiedBy>Rotolo, Steve</cp:lastModifiedBy>
  <cp:revision>884</cp:revision>
  <cp:lastPrinted>2016-06-13T18:51:06Z</cp:lastPrinted>
  <dcterms:created xsi:type="dcterms:W3CDTF">2014-08-01T15:17:28Z</dcterms:created>
  <dcterms:modified xsi:type="dcterms:W3CDTF">2016-07-06T19:30:51Z</dcterms:modified>
</cp:coreProperties>
</file>